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8" r:id="rId2"/>
  </p:sldMasterIdLst>
  <p:notesMasterIdLst>
    <p:notesMasterId r:id="rId28"/>
  </p:notesMasterIdLst>
  <p:sldIdLst>
    <p:sldId id="256" r:id="rId3"/>
    <p:sldId id="271" r:id="rId4"/>
    <p:sldId id="260" r:id="rId5"/>
    <p:sldId id="273" r:id="rId6"/>
    <p:sldId id="284" r:id="rId7"/>
    <p:sldId id="272" r:id="rId8"/>
    <p:sldId id="266" r:id="rId9"/>
    <p:sldId id="261" r:id="rId10"/>
    <p:sldId id="262" r:id="rId11"/>
    <p:sldId id="269" r:id="rId12"/>
    <p:sldId id="282" r:id="rId13"/>
    <p:sldId id="283" r:id="rId14"/>
    <p:sldId id="279" r:id="rId15"/>
    <p:sldId id="274" r:id="rId16"/>
    <p:sldId id="268" r:id="rId17"/>
    <p:sldId id="263" r:id="rId18"/>
    <p:sldId id="275" r:id="rId19"/>
    <p:sldId id="280" r:id="rId20"/>
    <p:sldId id="278" r:id="rId21"/>
    <p:sldId id="277" r:id="rId22"/>
    <p:sldId id="276" r:id="rId23"/>
    <p:sldId id="264" r:id="rId24"/>
    <p:sldId id="281" r:id="rId25"/>
    <p:sldId id="265" r:id="rId26"/>
    <p:sldId id="27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70" autoAdjust="0"/>
    <p:restoredTop sz="94660"/>
  </p:normalViewPr>
  <p:slideViewPr>
    <p:cSldViewPr>
      <p:cViewPr>
        <p:scale>
          <a:sx n="75" d="100"/>
          <a:sy n="75" d="100"/>
        </p:scale>
        <p:origin x="-996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E9FDE-A604-4EAA-9949-3B16A4DC7A49}" type="datetimeFigureOut">
              <a:rPr lang="en-US" smtClean="0"/>
              <a:pPr/>
              <a:t>11/1/2009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83B99-D1B5-4918-A430-AFDF1BBF61AB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83B99-D1B5-4918-A430-AFDF1BBF61AB}" type="slidenum">
              <a:rPr lang="en-ZA" smtClean="0"/>
              <a:pPr/>
              <a:t>1</a:t>
            </a:fld>
            <a:endParaRPr lang="en-Z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83B99-D1B5-4918-A430-AFDF1BBF61AB}" type="slidenum">
              <a:rPr lang="en-ZA" smtClean="0"/>
              <a:pPr/>
              <a:t>3</a:t>
            </a:fld>
            <a:endParaRPr lang="en-Z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83B99-D1B5-4918-A430-AFDF1BBF61AB}" type="slidenum">
              <a:rPr lang="en-ZA" smtClean="0"/>
              <a:pPr/>
              <a:t>8</a:t>
            </a:fld>
            <a:endParaRPr lang="en-Z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83B99-D1B5-4918-A430-AFDF1BBF61AB}" type="slidenum">
              <a:rPr lang="en-ZA" smtClean="0"/>
              <a:pPr/>
              <a:t>23</a:t>
            </a:fld>
            <a:endParaRPr lang="en-Z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FFDC-5F27-4EF1-8413-E793B290F3C6}" type="datetimeFigureOut">
              <a:rPr lang="en-US" smtClean="0"/>
              <a:pPr/>
              <a:t>11/1/2009</a:t>
            </a:fld>
            <a:endParaRPr lang="en-ZA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C95C-0E8A-493B-AE1A-6F89B9AE8700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FFDC-5F27-4EF1-8413-E793B290F3C6}" type="datetimeFigureOut">
              <a:rPr lang="en-US" smtClean="0"/>
              <a:pPr/>
              <a:t>11/1/2009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C95C-0E8A-493B-AE1A-6F89B9AE8700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FFDC-5F27-4EF1-8413-E793B290F3C6}" type="datetimeFigureOut">
              <a:rPr lang="en-US" smtClean="0"/>
              <a:pPr/>
              <a:t>11/1/2009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C95C-0E8A-493B-AE1A-6F89B9AE8700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FFDC-5F27-4EF1-8413-E793B290F3C6}" type="datetimeFigureOut">
              <a:rPr lang="en-US" smtClean="0"/>
              <a:pPr/>
              <a:t>11/1/2009</a:t>
            </a:fld>
            <a:endParaRPr lang="en-ZA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C95C-0E8A-493B-AE1A-6F89B9AE8700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FFDC-5F27-4EF1-8413-E793B290F3C6}" type="datetimeFigureOut">
              <a:rPr lang="en-US" smtClean="0"/>
              <a:pPr/>
              <a:t>11/1/2009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C95C-0E8A-493B-AE1A-6F89B9AE8700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FFDC-5F27-4EF1-8413-E793B290F3C6}" type="datetimeFigureOut">
              <a:rPr lang="en-US" smtClean="0"/>
              <a:pPr/>
              <a:t>11/1/2009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C95C-0E8A-493B-AE1A-6F89B9AE8700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FFDC-5F27-4EF1-8413-E793B290F3C6}" type="datetimeFigureOut">
              <a:rPr lang="en-US" smtClean="0"/>
              <a:pPr/>
              <a:t>11/1/2009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C95C-0E8A-493B-AE1A-6F89B9AE8700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FFDC-5F27-4EF1-8413-E793B290F3C6}" type="datetimeFigureOut">
              <a:rPr lang="en-US" smtClean="0"/>
              <a:pPr/>
              <a:t>11/1/2009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C95C-0E8A-493B-AE1A-6F89B9AE8700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FFDC-5F27-4EF1-8413-E793B290F3C6}" type="datetimeFigureOut">
              <a:rPr lang="en-US" smtClean="0"/>
              <a:pPr/>
              <a:t>11/1/2009</a:t>
            </a:fld>
            <a:endParaRPr lang="en-Z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15C95C-0E8A-493B-AE1A-6F89B9AE8700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FFDC-5F27-4EF1-8413-E793B290F3C6}" type="datetimeFigureOut">
              <a:rPr lang="en-US" smtClean="0"/>
              <a:pPr/>
              <a:t>11/1/2009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C95C-0E8A-493B-AE1A-6F89B9AE8700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FFDC-5F27-4EF1-8413-E793B290F3C6}" type="datetimeFigureOut">
              <a:rPr lang="en-US" smtClean="0"/>
              <a:pPr/>
              <a:t>11/1/2009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C15C95C-0E8A-493B-AE1A-6F89B9AE8700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FFDC-5F27-4EF1-8413-E793B290F3C6}" type="datetimeFigureOut">
              <a:rPr lang="en-US" smtClean="0"/>
              <a:pPr/>
              <a:t>11/1/2009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C95C-0E8A-493B-AE1A-6F89B9AE8700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A84FFDC-5F27-4EF1-8413-E793B290F3C6}" type="datetimeFigureOut">
              <a:rPr lang="en-US" smtClean="0"/>
              <a:pPr/>
              <a:t>11/1/2009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C95C-0E8A-493B-AE1A-6F89B9AE8700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FFDC-5F27-4EF1-8413-E793B290F3C6}" type="datetimeFigureOut">
              <a:rPr lang="en-US" smtClean="0"/>
              <a:pPr/>
              <a:t>11/1/2009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C95C-0E8A-493B-AE1A-6F89B9AE8700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FFDC-5F27-4EF1-8413-E793B290F3C6}" type="datetimeFigureOut">
              <a:rPr lang="en-US" smtClean="0"/>
              <a:pPr/>
              <a:t>11/1/2009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C95C-0E8A-493B-AE1A-6F89B9AE8700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FFDC-5F27-4EF1-8413-E793B290F3C6}" type="datetimeFigureOut">
              <a:rPr lang="en-US" smtClean="0"/>
              <a:pPr/>
              <a:t>11/1/2009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C95C-0E8A-493B-AE1A-6F89B9AE8700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FFDC-5F27-4EF1-8413-E793B290F3C6}" type="datetimeFigureOut">
              <a:rPr lang="en-US" smtClean="0"/>
              <a:pPr/>
              <a:t>11/1/2009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C95C-0E8A-493B-AE1A-6F89B9AE8700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FFDC-5F27-4EF1-8413-E793B290F3C6}" type="datetimeFigureOut">
              <a:rPr lang="en-US" smtClean="0"/>
              <a:pPr/>
              <a:t>11/1/2009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C95C-0E8A-493B-AE1A-6F89B9AE8700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FFDC-5F27-4EF1-8413-E793B290F3C6}" type="datetimeFigureOut">
              <a:rPr lang="en-US" smtClean="0"/>
              <a:pPr/>
              <a:t>11/1/2009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C95C-0E8A-493B-AE1A-6F89B9AE8700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FFDC-5F27-4EF1-8413-E793B290F3C6}" type="datetimeFigureOut">
              <a:rPr lang="en-US" smtClean="0"/>
              <a:pPr/>
              <a:t>11/1/2009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C95C-0E8A-493B-AE1A-6F89B9AE8700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FFDC-5F27-4EF1-8413-E793B290F3C6}" type="datetimeFigureOut">
              <a:rPr lang="en-US" smtClean="0"/>
              <a:pPr/>
              <a:t>11/1/2009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C95C-0E8A-493B-AE1A-6F89B9AE8700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FFDC-5F27-4EF1-8413-E793B290F3C6}" type="datetimeFigureOut">
              <a:rPr lang="en-US" smtClean="0"/>
              <a:pPr/>
              <a:t>11/1/2009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C15C95C-0E8A-493B-AE1A-6F89B9AE8700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84FFDC-5F27-4EF1-8413-E793B290F3C6}" type="datetimeFigureOut">
              <a:rPr lang="en-US" smtClean="0"/>
              <a:pPr/>
              <a:t>11/1/2009</a:t>
            </a:fld>
            <a:endParaRPr lang="en-ZA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15C95C-0E8A-493B-AE1A-6F89B9AE8700}" type="slidenum">
              <a:rPr lang="en-ZA" smtClean="0"/>
              <a:pPr/>
              <a:t>‹#›</a:t>
            </a:fld>
            <a:endParaRPr lang="en-ZA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A84FFDC-5F27-4EF1-8413-E793B290F3C6}" type="datetimeFigureOut">
              <a:rPr lang="en-US" smtClean="0"/>
              <a:pPr/>
              <a:t>11/1/2009</a:t>
            </a:fld>
            <a:endParaRPr lang="en-ZA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C15C95C-0E8A-493B-AE1A-6F89B9AE8700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dirty="0" smtClean="0"/>
              <a:t>Autonomous Robotic Programming Framework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057984"/>
          </a:xfrm>
        </p:spPr>
        <p:txBody>
          <a:bodyPr>
            <a:norm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ZA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Leslie </a:t>
            </a:r>
            <a:r>
              <a:rPr lang="en-ZA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Luyt</a:t>
            </a:r>
            <a:endParaRPr lang="en-ZA" sz="36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endParaRPr lang="en-ZA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ZA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Supervisor: Dr. Karen </a:t>
            </a:r>
            <a:r>
              <a:rPr lang="en-ZA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Bradshaw</a:t>
            </a:r>
          </a:p>
          <a:p>
            <a:pPr algn="ctr"/>
            <a:endParaRPr lang="en-ZA" sz="24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 November 2009</a:t>
            </a:r>
            <a:endParaRPr lang="en-ZA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Language Selection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71612"/>
            <a:ext cx="7467600" cy="4525963"/>
          </a:xfrm>
        </p:spPr>
        <p:txBody>
          <a:bodyPr/>
          <a:lstStyle/>
          <a:p>
            <a:r>
              <a:rPr lang="en-ZA" dirty="0" smtClean="0"/>
              <a:t>Python and C++ meet the requirements, and are both compatible with the </a:t>
            </a:r>
            <a:r>
              <a:rPr lang="en-US" dirty="0" smtClean="0"/>
              <a:t>fischertechnik </a:t>
            </a:r>
            <a:r>
              <a:rPr lang="en-ZA" dirty="0" smtClean="0"/>
              <a:t>robotics set.</a:t>
            </a:r>
            <a:endParaRPr lang="en-ZA" dirty="0" smtClean="0"/>
          </a:p>
          <a:p>
            <a:endParaRPr lang="en-ZA" dirty="0" smtClean="0"/>
          </a:p>
          <a:p>
            <a:r>
              <a:rPr lang="en-ZA" dirty="0" smtClean="0"/>
              <a:t>Python was chosen since performance is comparable to that of C++ and its dynamic variable typing gives a significant boost to productivity over statically typed languages.</a:t>
            </a:r>
            <a:endParaRPr lang="en-ZA" dirty="0" smtClean="0"/>
          </a:p>
          <a:p>
            <a:endParaRPr lang="en-ZA" dirty="0" smtClean="0"/>
          </a:p>
          <a:p>
            <a:endParaRPr lang="en-ZA" dirty="0"/>
          </a:p>
        </p:txBody>
      </p:sp>
      <p:pic>
        <p:nvPicPr>
          <p:cNvPr id="4" name="Picture 3" descr="python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630" y="4462466"/>
            <a:ext cx="1749370" cy="2395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 Design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framework is designed as a hierarchical object-oriented framework, with no hardware specific code in the actual framework itself.</a:t>
            </a:r>
          </a:p>
          <a:p>
            <a:endParaRPr lang="en-US" sz="1600" dirty="0" smtClean="0"/>
          </a:p>
          <a:p>
            <a:r>
              <a:rPr lang="en-US" dirty="0" smtClean="0"/>
              <a:t>The framework relies on hardware specific sub-classes to interact directly with the robot.</a:t>
            </a:r>
          </a:p>
          <a:p>
            <a:endParaRPr lang="en-US" dirty="0" smtClean="0"/>
          </a:p>
          <a:p>
            <a:r>
              <a:rPr lang="en-US" dirty="0" smtClean="0"/>
              <a:t>The framework also uses a constants class to force hardware specific classes to obtain the correct hardware constants.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 Design</a:t>
            </a:r>
            <a:endParaRPr lang="en-ZA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ZA" dirty="0"/>
          </a:p>
        </p:txBody>
      </p:sp>
      <p:pic>
        <p:nvPicPr>
          <p:cNvPr id="11" name="Picture 10" descr="Presentation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13" y="1953028"/>
            <a:ext cx="8414775" cy="3666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 Design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framework is divided into modules, each of which is completely independent of the others.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Learning Module – artificial intelligence</a:t>
            </a:r>
          </a:p>
          <a:p>
            <a:r>
              <a:rPr lang="en-US" dirty="0" smtClean="0"/>
              <a:t>Movement Module – motor control</a:t>
            </a:r>
          </a:p>
          <a:p>
            <a:r>
              <a:rPr lang="en-US" dirty="0" smtClean="0"/>
              <a:t>Sensor Module – sensor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 Module Design</a:t>
            </a:r>
            <a:endParaRPr lang="en-ZA" dirty="0"/>
          </a:p>
        </p:txBody>
      </p:sp>
      <p:pic>
        <p:nvPicPr>
          <p:cNvPr id="6" name="Content Placeholder 5" descr="Design_Module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285860"/>
            <a:ext cx="8101013" cy="53802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Bayesian Network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A" dirty="0" smtClean="0"/>
              <a:t>Is a probabilistic graphic model defined by a directed acyclic graph; where each node represents a random variable.</a:t>
            </a:r>
          </a:p>
          <a:p>
            <a:endParaRPr lang="en-ZA" dirty="0" smtClean="0"/>
          </a:p>
          <a:p>
            <a:r>
              <a:rPr lang="en-ZA" dirty="0" smtClean="0"/>
              <a:t>It learns by taking in a list of example input and the corresponding correct output for each input.</a:t>
            </a:r>
          </a:p>
          <a:p>
            <a:endParaRPr lang="en-US" dirty="0" smtClean="0"/>
          </a:p>
          <a:p>
            <a:r>
              <a:rPr lang="en-US" dirty="0" smtClean="0"/>
              <a:t>Bayesian Networks include </a:t>
            </a:r>
            <a:r>
              <a:rPr lang="en-US" dirty="0" smtClean="0"/>
              <a:t>algorithms for dealing with incomplete data.</a:t>
            </a:r>
            <a:endParaRPr lang="en-Z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Limitations / Problems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Re-organising of a Neural Network can be very computationally expensive.</a:t>
            </a:r>
          </a:p>
          <a:p>
            <a:endParaRPr lang="en-ZA" dirty="0" smtClean="0"/>
          </a:p>
          <a:p>
            <a:r>
              <a:rPr lang="en-ZA" dirty="0" smtClean="0"/>
              <a:t>Movement of the robot is limited to the range of Bluetooth or Wireless.</a:t>
            </a:r>
          </a:p>
          <a:p>
            <a:endParaRPr lang="en-ZA" dirty="0" smtClean="0"/>
          </a:p>
          <a:p>
            <a:endParaRPr lang="en-Z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amount of code required to handle robot operations has been significantly reduced.</a:t>
            </a:r>
          </a:p>
          <a:p>
            <a:endParaRPr lang="en-US" dirty="0" smtClean="0"/>
          </a:p>
          <a:p>
            <a:r>
              <a:rPr lang="en-US" dirty="0" smtClean="0"/>
              <a:t>Sensors, motors and intelligence have been integrated and can be used quickly and easily.</a:t>
            </a:r>
          </a:p>
          <a:p>
            <a:endParaRPr lang="en-US" dirty="0" smtClean="0"/>
          </a:p>
          <a:p>
            <a:r>
              <a:rPr lang="en-US" dirty="0" smtClean="0"/>
              <a:t>The modular design of the framework allows additional modules to be added easily.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Example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01014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simple example is to have an autonomous robot with basic obstacle avoidance capabilities.</a:t>
            </a:r>
          </a:p>
          <a:p>
            <a:endParaRPr lang="en-US" dirty="0" smtClean="0"/>
          </a:p>
          <a:p>
            <a:r>
              <a:rPr lang="en-US" dirty="0" smtClean="0"/>
              <a:t>For this example, one distance sensor is used on the front of the robot with two motors (left and right motors).</a:t>
            </a:r>
          </a:p>
          <a:p>
            <a:endParaRPr lang="en-US" dirty="0" smtClean="0"/>
          </a:p>
          <a:p>
            <a:r>
              <a:rPr lang="en-US" dirty="0" smtClean="0"/>
              <a:t>If the distance sensor registers a low value the robot will turn right.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Framework Setup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ZA" dirty="0" smtClean="0"/>
              <a:t>from FischerTechnik import </a:t>
            </a:r>
            <a:r>
              <a:rPr lang="en-ZA" dirty="0" err="1" smtClean="0"/>
              <a:t>FT_Constants</a:t>
            </a:r>
            <a:r>
              <a:rPr lang="en-ZA" dirty="0" smtClean="0"/>
              <a:t>, </a:t>
            </a:r>
            <a:r>
              <a:rPr lang="en-ZA" dirty="0" err="1" smtClean="0"/>
              <a:t>FT_Robot</a:t>
            </a:r>
            <a:r>
              <a:rPr lang="en-ZA" dirty="0" smtClean="0"/>
              <a:t>, </a:t>
            </a:r>
            <a:r>
              <a:rPr lang="en-ZA" dirty="0" err="1" smtClean="0"/>
              <a:t>FT_Motor</a:t>
            </a:r>
            <a:r>
              <a:rPr lang="en-ZA" dirty="0" smtClean="0"/>
              <a:t>, </a:t>
            </a:r>
            <a:r>
              <a:rPr lang="en-ZA" dirty="0" err="1" smtClean="0"/>
              <a:t>FT_Distance_Sensor</a:t>
            </a:r>
            <a:endParaRPr lang="en-ZA" dirty="0" smtClean="0"/>
          </a:p>
          <a:p>
            <a:pPr>
              <a:buNone/>
            </a:pPr>
            <a:r>
              <a:rPr lang="en-ZA" dirty="0" smtClean="0"/>
              <a:t>from Movement import Movement</a:t>
            </a:r>
          </a:p>
          <a:p>
            <a:pPr>
              <a:buNone/>
            </a:pPr>
            <a:r>
              <a:rPr lang="en-ZA" dirty="0" smtClean="0"/>
              <a:t>from Sensors import </a:t>
            </a:r>
            <a:r>
              <a:rPr lang="en-ZA" dirty="0" err="1" smtClean="0"/>
              <a:t>Sensor_Manager</a:t>
            </a:r>
            <a:endParaRPr lang="en-ZA" dirty="0" smtClean="0"/>
          </a:p>
          <a:p>
            <a:pPr>
              <a:buNone/>
            </a:pPr>
            <a:r>
              <a:rPr lang="en-ZA" dirty="0" smtClean="0"/>
              <a:t>from </a:t>
            </a:r>
            <a:r>
              <a:rPr lang="en-ZA" dirty="0" err="1" smtClean="0"/>
              <a:t>Learning_BN</a:t>
            </a:r>
            <a:r>
              <a:rPr lang="en-ZA" dirty="0" smtClean="0"/>
              <a:t> import </a:t>
            </a:r>
            <a:r>
              <a:rPr lang="en-ZA" dirty="0" err="1" smtClean="0"/>
              <a:t>Learning_BN</a:t>
            </a:r>
            <a:endParaRPr lang="en-ZA" dirty="0" smtClean="0"/>
          </a:p>
          <a:p>
            <a:pPr>
              <a:buNone/>
            </a:pPr>
            <a:endParaRPr lang="en-ZA" dirty="0" smtClean="0"/>
          </a:p>
          <a:p>
            <a:pPr>
              <a:buNone/>
            </a:pPr>
            <a:r>
              <a:rPr lang="en-ZA" dirty="0" smtClean="0"/>
              <a:t>class </a:t>
            </a:r>
            <a:r>
              <a:rPr lang="en-ZA" dirty="0" err="1" smtClean="0"/>
              <a:t>Solution_Constants</a:t>
            </a:r>
            <a:r>
              <a:rPr lang="en-ZA" dirty="0" smtClean="0"/>
              <a:t>(</a:t>
            </a:r>
            <a:r>
              <a:rPr lang="en-ZA" dirty="0" err="1" smtClean="0"/>
              <a:t>FT_Constants</a:t>
            </a:r>
            <a:r>
              <a:rPr lang="en-ZA" dirty="0" smtClean="0"/>
              <a:t>):</a:t>
            </a:r>
          </a:p>
          <a:p>
            <a:pPr>
              <a:buNone/>
            </a:pPr>
            <a:r>
              <a:rPr lang="en-ZA" dirty="0" smtClean="0"/>
              <a:t>	</a:t>
            </a:r>
            <a:r>
              <a:rPr lang="en-ZA" dirty="0" err="1" smtClean="0"/>
              <a:t>robotbuild_motor_manager</a:t>
            </a:r>
            <a:r>
              <a:rPr lang="en-ZA" dirty="0" smtClean="0"/>
              <a:t> = (Movement, </a:t>
            </a:r>
            <a:r>
              <a:rPr lang="en-ZA" dirty="0" err="1" smtClean="0"/>
              <a:t>FT_Robot</a:t>
            </a:r>
            <a:r>
              <a:rPr lang="en-ZA" dirty="0" smtClean="0"/>
              <a:t>, </a:t>
            </a:r>
            <a:r>
              <a:rPr lang="en-ZA" dirty="0" err="1" smtClean="0"/>
              <a:t>FT_Constants</a:t>
            </a:r>
            <a:r>
              <a:rPr lang="en-ZA" dirty="0" smtClean="0"/>
              <a:t>)</a:t>
            </a:r>
          </a:p>
          <a:p>
            <a:pPr>
              <a:buNone/>
            </a:pPr>
            <a:r>
              <a:rPr lang="en-ZA" dirty="0" smtClean="0"/>
              <a:t>	</a:t>
            </a:r>
            <a:r>
              <a:rPr lang="en-ZA" dirty="0" err="1" smtClean="0"/>
              <a:t>robotbuild_motors</a:t>
            </a:r>
            <a:r>
              <a:rPr lang="en-ZA" dirty="0" smtClean="0"/>
              <a:t> = [(</a:t>
            </a:r>
            <a:r>
              <a:rPr lang="en-ZA" dirty="0" err="1" smtClean="0"/>
              <a:t>FT_Motor</a:t>
            </a:r>
            <a:r>
              <a:rPr lang="en-ZA" dirty="0" smtClean="0"/>
              <a:t>, "left", 1, </a:t>
            </a:r>
            <a:r>
              <a:rPr lang="en-ZA" dirty="0" err="1" smtClean="0"/>
              <a:t>FT_Constants.orientation_left</a:t>
            </a:r>
            <a:r>
              <a:rPr lang="en-ZA" dirty="0" smtClean="0"/>
              <a:t>), (</a:t>
            </a:r>
            <a:r>
              <a:rPr lang="en-ZA" dirty="0" err="1" smtClean="0"/>
              <a:t>FT_Motor</a:t>
            </a:r>
            <a:r>
              <a:rPr lang="en-ZA" dirty="0" smtClean="0"/>
              <a:t>, 'right', 2, </a:t>
            </a:r>
            <a:r>
              <a:rPr lang="en-ZA" dirty="0" err="1" smtClean="0"/>
              <a:t>FT_Constants.orientation_right</a:t>
            </a:r>
            <a:r>
              <a:rPr lang="en-ZA" dirty="0" smtClean="0"/>
              <a:t>)]</a:t>
            </a:r>
          </a:p>
          <a:p>
            <a:pPr>
              <a:buNone/>
            </a:pPr>
            <a:r>
              <a:rPr lang="en-ZA" dirty="0" smtClean="0"/>
              <a:t>	</a:t>
            </a:r>
            <a:r>
              <a:rPr lang="en-ZA" dirty="0" err="1" smtClean="0"/>
              <a:t>robotbuild_sensor_manager</a:t>
            </a:r>
            <a:r>
              <a:rPr lang="en-ZA" dirty="0" smtClean="0"/>
              <a:t> = (</a:t>
            </a:r>
            <a:r>
              <a:rPr lang="en-ZA" dirty="0" err="1" smtClean="0"/>
              <a:t>Sensor_Manager</a:t>
            </a:r>
            <a:r>
              <a:rPr lang="en-ZA" dirty="0" smtClean="0"/>
              <a:t>, </a:t>
            </a:r>
            <a:r>
              <a:rPr lang="en-ZA" dirty="0" err="1" smtClean="0"/>
              <a:t>FT_Robot</a:t>
            </a:r>
            <a:r>
              <a:rPr lang="en-ZA" dirty="0" smtClean="0"/>
              <a:t>, </a:t>
            </a:r>
            <a:r>
              <a:rPr lang="en-ZA" dirty="0" err="1" smtClean="0"/>
              <a:t>FT_Constants</a:t>
            </a:r>
            <a:r>
              <a:rPr lang="en-ZA" dirty="0" smtClean="0"/>
              <a:t>)</a:t>
            </a:r>
          </a:p>
          <a:p>
            <a:pPr>
              <a:buNone/>
            </a:pPr>
            <a:r>
              <a:rPr lang="en-ZA" dirty="0" smtClean="0"/>
              <a:t>	</a:t>
            </a:r>
            <a:r>
              <a:rPr lang="en-ZA" dirty="0" err="1" smtClean="0"/>
              <a:t>robotbuild_sensors</a:t>
            </a:r>
            <a:r>
              <a:rPr lang="en-ZA" dirty="0" smtClean="0"/>
              <a:t> = [(</a:t>
            </a:r>
            <a:r>
              <a:rPr lang="en-ZA" dirty="0" err="1" smtClean="0"/>
              <a:t>FT_Distance_Sensor</a:t>
            </a:r>
            <a:r>
              <a:rPr lang="en-ZA" dirty="0" smtClean="0"/>
              <a:t>, "dist1", 1)]</a:t>
            </a:r>
          </a:p>
          <a:p>
            <a:pPr>
              <a:buNone/>
            </a:pPr>
            <a:r>
              <a:rPr lang="en-ZA" dirty="0" smtClean="0"/>
              <a:t>	</a:t>
            </a:r>
            <a:r>
              <a:rPr lang="en-ZA" dirty="0" err="1" smtClean="0"/>
              <a:t>robotbuild_learning</a:t>
            </a:r>
            <a:r>
              <a:rPr lang="en-ZA" dirty="0" smtClean="0"/>
              <a:t> = (</a:t>
            </a:r>
            <a:r>
              <a:rPr lang="en-ZA" dirty="0" err="1" smtClean="0"/>
              <a:t>Learning_BN</a:t>
            </a:r>
            <a:r>
              <a:rPr lang="en-ZA" dirty="0" smtClean="0"/>
              <a:t>, </a:t>
            </a:r>
            <a:r>
              <a:rPr lang="en-ZA" dirty="0" err="1" smtClean="0"/>
              <a:t>FT_Robot</a:t>
            </a:r>
            <a:r>
              <a:rPr lang="en-ZA" dirty="0" smtClean="0"/>
              <a:t>, </a:t>
            </a:r>
            <a:r>
              <a:rPr lang="en-ZA" dirty="0" err="1" smtClean="0"/>
              <a:t>FT_Constants</a:t>
            </a:r>
            <a:r>
              <a:rPr lang="en-ZA" dirty="0" smtClean="0"/>
              <a:t>)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and Background</a:t>
            </a:r>
          </a:p>
          <a:p>
            <a:pPr>
              <a:lnSpc>
                <a:spcPct val="90000"/>
              </a:lnSpc>
            </a:pPr>
            <a:r>
              <a:rPr lang="en-ZA" dirty="0" smtClean="0"/>
              <a:t>Objectives</a:t>
            </a:r>
          </a:p>
          <a:p>
            <a:pPr>
              <a:lnSpc>
                <a:spcPct val="90000"/>
              </a:lnSpc>
            </a:pPr>
            <a:r>
              <a:rPr lang="en-ZA" dirty="0" smtClean="0"/>
              <a:t>Approach</a:t>
            </a:r>
          </a:p>
          <a:p>
            <a:pPr>
              <a:lnSpc>
                <a:spcPct val="90000"/>
              </a:lnSpc>
            </a:pPr>
            <a:r>
              <a:rPr lang="en-ZA" dirty="0" smtClean="0"/>
              <a:t>Implementation</a:t>
            </a:r>
            <a:endParaRPr lang="en-ZA" dirty="0" smtClean="0"/>
          </a:p>
          <a:p>
            <a:pPr>
              <a:lnSpc>
                <a:spcPct val="90000"/>
              </a:lnSpc>
            </a:pPr>
            <a:r>
              <a:rPr lang="en-ZA" dirty="0" smtClean="0"/>
              <a:t>Results</a:t>
            </a:r>
          </a:p>
          <a:p>
            <a:pPr>
              <a:lnSpc>
                <a:spcPct val="90000"/>
              </a:lnSpc>
            </a:pPr>
            <a:r>
              <a:rPr lang="en-ZA" dirty="0" smtClean="0"/>
              <a:t>Conclusion</a:t>
            </a:r>
          </a:p>
          <a:p>
            <a:pPr>
              <a:lnSpc>
                <a:spcPct val="90000"/>
              </a:lnSpc>
            </a:pPr>
            <a:r>
              <a:rPr lang="en-ZA" dirty="0" smtClean="0"/>
              <a:t>Future Work</a:t>
            </a:r>
          </a:p>
          <a:p>
            <a:pPr>
              <a:lnSpc>
                <a:spcPct val="90000"/>
              </a:lnSpc>
            </a:pPr>
            <a:r>
              <a:rPr lang="en-ZA" dirty="0" smtClean="0"/>
              <a:t>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Code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ZA" sz="2000" dirty="0" smtClean="0"/>
              <a:t>FT = </a:t>
            </a:r>
            <a:r>
              <a:rPr lang="en-ZA" sz="2000" dirty="0" err="1" smtClean="0"/>
              <a:t>FT_Robot</a:t>
            </a:r>
            <a:r>
              <a:rPr lang="en-ZA" sz="2000" dirty="0" smtClean="0"/>
              <a:t>(</a:t>
            </a:r>
            <a:r>
              <a:rPr lang="en-ZA" sz="2000" dirty="0" err="1" smtClean="0"/>
              <a:t>FT_Constants.ct_RF_distance</a:t>
            </a:r>
            <a:r>
              <a:rPr lang="en-ZA" sz="2000" dirty="0" smtClean="0"/>
              <a:t>)</a:t>
            </a:r>
          </a:p>
          <a:p>
            <a:pPr>
              <a:buNone/>
            </a:pPr>
            <a:r>
              <a:rPr lang="en-ZA" sz="2000" dirty="0" smtClean="0"/>
              <a:t>ctrl = </a:t>
            </a:r>
            <a:r>
              <a:rPr lang="en-ZA" sz="2000" dirty="0" err="1" smtClean="0"/>
              <a:t>FT.build_robot</a:t>
            </a:r>
            <a:r>
              <a:rPr lang="en-ZA" sz="2000" dirty="0" smtClean="0"/>
              <a:t>(</a:t>
            </a:r>
            <a:r>
              <a:rPr lang="en-ZA" sz="2000" dirty="0" err="1" smtClean="0"/>
              <a:t>Solution_Constants</a:t>
            </a:r>
            <a:r>
              <a:rPr lang="en-ZA" sz="2000" dirty="0" smtClean="0"/>
              <a:t>)</a:t>
            </a:r>
          </a:p>
          <a:p>
            <a:pPr>
              <a:buNone/>
            </a:pPr>
            <a:r>
              <a:rPr lang="en-ZA" sz="2000" dirty="0" smtClean="0"/>
              <a:t>ctrl["</a:t>
            </a:r>
            <a:r>
              <a:rPr lang="en-ZA" sz="2000" dirty="0" err="1" smtClean="0"/>
              <a:t>Motor_Manager</a:t>
            </a:r>
            <a:r>
              <a:rPr lang="en-ZA" sz="2000" dirty="0" smtClean="0"/>
              <a:t>"].braking = 0</a:t>
            </a:r>
          </a:p>
          <a:p>
            <a:pPr>
              <a:buNone/>
            </a:pPr>
            <a:r>
              <a:rPr lang="en-ZA" sz="2000" dirty="0" smtClean="0"/>
              <a:t>dist1 = ctrl["</a:t>
            </a:r>
            <a:r>
              <a:rPr lang="en-ZA" sz="2000" dirty="0" err="1" smtClean="0"/>
              <a:t>Sensor_Manager</a:t>
            </a:r>
            <a:r>
              <a:rPr lang="en-ZA" sz="2000" dirty="0" smtClean="0"/>
              <a:t>"].</a:t>
            </a:r>
            <a:r>
              <a:rPr lang="en-ZA" sz="2000" dirty="0" err="1" smtClean="0"/>
              <a:t>get_sensor</a:t>
            </a:r>
            <a:r>
              <a:rPr lang="en-ZA" sz="2000" dirty="0" smtClean="0"/>
              <a:t>("dist1")</a:t>
            </a:r>
          </a:p>
          <a:p>
            <a:pPr>
              <a:buNone/>
            </a:pPr>
            <a:endParaRPr lang="en-ZA" sz="2000" dirty="0" smtClean="0"/>
          </a:p>
          <a:p>
            <a:pPr>
              <a:buNone/>
            </a:pPr>
            <a:r>
              <a:rPr lang="en-ZA" sz="2000" dirty="0" smtClean="0"/>
              <a:t>while 1:</a:t>
            </a:r>
          </a:p>
          <a:p>
            <a:pPr>
              <a:buNone/>
            </a:pPr>
            <a:r>
              <a:rPr lang="en-ZA" sz="2000" dirty="0" smtClean="0"/>
              <a:t>	print dist1.get_distance_value()</a:t>
            </a:r>
          </a:p>
          <a:p>
            <a:pPr>
              <a:buNone/>
            </a:pPr>
            <a:r>
              <a:rPr lang="en-ZA" sz="2000" dirty="0" smtClean="0"/>
              <a:t>	while dist1.get_distance_value() &lt; 25:</a:t>
            </a:r>
          </a:p>
          <a:p>
            <a:pPr>
              <a:buNone/>
            </a:pPr>
            <a:r>
              <a:rPr lang="en-ZA" sz="2000" dirty="0" smtClean="0"/>
              <a:t>		ctrl["</a:t>
            </a:r>
            <a:r>
              <a:rPr lang="en-ZA" sz="2000" dirty="0" err="1" smtClean="0"/>
              <a:t>Motor_Manager</a:t>
            </a:r>
            <a:r>
              <a:rPr lang="en-ZA" sz="2000" dirty="0" smtClean="0"/>
              <a:t>"].</a:t>
            </a:r>
            <a:r>
              <a:rPr lang="en-ZA" sz="2000" dirty="0" err="1" smtClean="0"/>
              <a:t>turnspin</a:t>
            </a:r>
            <a:r>
              <a:rPr lang="en-ZA" sz="2000" dirty="0" smtClean="0"/>
              <a:t>(ctrl["Constants"].right, </a:t>
            </a:r>
            <a:r>
              <a:rPr lang="en-ZA" sz="2000" dirty="0" smtClean="0"/>
              <a:t>	   	   ctrl</a:t>
            </a:r>
            <a:r>
              <a:rPr lang="en-ZA" sz="2000" dirty="0" smtClean="0"/>
              <a:t>["Constants"].</a:t>
            </a:r>
            <a:r>
              <a:rPr lang="en-ZA" sz="2000" dirty="0" err="1" smtClean="0"/>
              <a:t>speed_fast</a:t>
            </a:r>
            <a:r>
              <a:rPr lang="en-ZA" sz="2000" dirty="0" smtClean="0"/>
              <a:t>, </a:t>
            </a:r>
            <a:r>
              <a:rPr lang="en-ZA" sz="2000" dirty="0" smtClean="0"/>
              <a:t>500)		ctrl</a:t>
            </a:r>
            <a:r>
              <a:rPr lang="en-ZA" sz="2000" dirty="0" smtClean="0"/>
              <a:t>["</a:t>
            </a:r>
            <a:r>
              <a:rPr lang="en-ZA" sz="2000" dirty="0" err="1" smtClean="0"/>
              <a:t>Motor_Manager</a:t>
            </a:r>
            <a:r>
              <a:rPr lang="en-ZA" sz="2000" dirty="0" smtClean="0"/>
              <a:t>"].move(ctrl["Constants"].</a:t>
            </a:r>
            <a:r>
              <a:rPr lang="en-ZA" sz="2000" dirty="0" err="1" smtClean="0"/>
              <a:t>motor_forward</a:t>
            </a:r>
            <a:r>
              <a:rPr lang="en-ZA" sz="2000" dirty="0" smtClean="0"/>
              <a:t>, </a:t>
            </a:r>
            <a:r>
              <a:rPr lang="en-ZA" sz="2000" dirty="0" smtClean="0"/>
              <a:t>	   ctrl</a:t>
            </a:r>
            <a:r>
              <a:rPr lang="en-ZA" sz="2000" dirty="0" smtClean="0"/>
              <a:t>["Constants"].</a:t>
            </a:r>
            <a:r>
              <a:rPr lang="en-ZA" sz="2000" dirty="0" err="1" smtClean="0"/>
              <a:t>speed_medium</a:t>
            </a:r>
            <a:r>
              <a:rPr lang="en-ZA" sz="2000" dirty="0" smtClean="0"/>
              <a:t>, 500)</a:t>
            </a:r>
          </a:p>
          <a:p>
            <a:pPr>
              <a:buNone/>
            </a:pPr>
            <a:r>
              <a:rPr lang="en-ZA" sz="2000" dirty="0" smtClean="0"/>
              <a:t>	</a:t>
            </a:r>
            <a:r>
              <a:rPr lang="en-ZA" sz="2000" dirty="0" smtClean="0"/>
              <a:t>	</a:t>
            </a:r>
            <a:r>
              <a:rPr lang="en-ZA" sz="2000" dirty="0" err="1" smtClean="0"/>
              <a:t>FT.pause</a:t>
            </a:r>
            <a:r>
              <a:rPr lang="en-ZA" sz="2000" dirty="0" smtClean="0"/>
              <a:t>(100</a:t>
            </a:r>
            <a:r>
              <a:rPr lang="en-ZA" sz="2000" dirty="0" smtClean="0"/>
              <a:t>)</a:t>
            </a:r>
            <a:endParaRPr lang="en-Z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This investigation has led to the conclusion that it is definitely possible </a:t>
            </a:r>
            <a:r>
              <a:rPr lang="en-ZA" dirty="0" smtClean="0"/>
              <a:t>to create a generic programming framework to quickly and easily incorporate autonomy into robotics.</a:t>
            </a:r>
            <a:endParaRPr lang="en-ZA" dirty="0" smtClean="0"/>
          </a:p>
          <a:p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Future Work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29576" cy="4525963"/>
          </a:xfrm>
        </p:spPr>
        <p:txBody>
          <a:bodyPr>
            <a:normAutofit fontScale="92500"/>
          </a:bodyPr>
          <a:lstStyle/>
          <a:p>
            <a:r>
              <a:rPr lang="en-ZA" dirty="0" smtClean="0"/>
              <a:t>Port the programming framework from Python to other languages, such as C++.</a:t>
            </a:r>
          </a:p>
          <a:p>
            <a:endParaRPr lang="en-ZA" dirty="0" smtClean="0"/>
          </a:p>
          <a:p>
            <a:r>
              <a:rPr lang="en-ZA" dirty="0" smtClean="0"/>
              <a:t>Implement more learning algorithms and Artificial Intelligence techniques, such </a:t>
            </a:r>
            <a:r>
              <a:rPr lang="en-ZA" dirty="0" smtClean="0"/>
              <a:t>as</a:t>
            </a:r>
          </a:p>
          <a:p>
            <a:pPr>
              <a:buNone/>
            </a:pPr>
            <a:r>
              <a:rPr lang="en-ZA" dirty="0" smtClean="0"/>
              <a:t>	Q-learning</a:t>
            </a:r>
            <a:r>
              <a:rPr lang="en-ZA" dirty="0" smtClean="0"/>
              <a:t>.</a:t>
            </a:r>
          </a:p>
          <a:p>
            <a:endParaRPr lang="en-ZA" dirty="0" smtClean="0"/>
          </a:p>
          <a:p>
            <a:r>
              <a:rPr lang="en-ZA" dirty="0" smtClean="0"/>
              <a:t>Use multiple robots </a:t>
            </a:r>
            <a:r>
              <a:rPr lang="en-ZA" dirty="0" smtClean="0"/>
              <a:t>or </a:t>
            </a:r>
            <a:r>
              <a:rPr lang="en-ZA" dirty="0" smtClean="0"/>
              <a:t>hive mind techniques to allow the system to learn faster.</a:t>
            </a:r>
            <a:endParaRPr lang="en-ZA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Include an Absolute Directional module for when the absolute robot position can be determined.</a:t>
            </a:r>
          </a:p>
          <a:p>
            <a:endParaRPr lang="en-US" dirty="0" smtClean="0"/>
          </a:p>
          <a:p>
            <a:endParaRPr lang="en-ZA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Questions?</a:t>
            </a:r>
            <a:endParaRPr lang="en-ZA" dirty="0"/>
          </a:p>
        </p:txBody>
      </p:sp>
      <p:pic>
        <p:nvPicPr>
          <p:cNvPr id="4" name="Content Placeholder 3" descr="CoE2009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5009529"/>
            <a:ext cx="7467600" cy="1848471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End of Presentation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ZA" dirty="0" smtClean="0"/>
              <a:t>Thank you for listening!</a:t>
            </a:r>
            <a:endParaRPr lang="en-Z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Introduction and Background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686320"/>
          </a:xfrm>
        </p:spPr>
        <p:txBody>
          <a:bodyPr>
            <a:normAutofit fontScale="70000" lnSpcReduction="20000"/>
          </a:bodyPr>
          <a:lstStyle/>
          <a:p>
            <a:r>
              <a:rPr lang="en-ZA" dirty="0" smtClean="0"/>
              <a:t>There is no significant </a:t>
            </a:r>
            <a:r>
              <a:rPr lang="en-ZA" dirty="0" smtClean="0"/>
              <a:t>research into creating a generic framework </a:t>
            </a:r>
            <a:r>
              <a:rPr lang="en-ZA" dirty="0" smtClean="0"/>
              <a:t>to </a:t>
            </a:r>
            <a:r>
              <a:rPr lang="en-ZA" dirty="0" smtClean="0"/>
              <a:t>integrate </a:t>
            </a:r>
            <a:r>
              <a:rPr lang="en-ZA" dirty="0" smtClean="0"/>
              <a:t>robotics </a:t>
            </a:r>
            <a:r>
              <a:rPr lang="en-ZA" dirty="0" smtClean="0"/>
              <a:t>with artificial intelligence and learning techniques.  </a:t>
            </a:r>
            <a:endParaRPr lang="en-ZA" dirty="0" smtClean="0"/>
          </a:p>
          <a:p>
            <a:endParaRPr lang="en-ZA" dirty="0" smtClean="0"/>
          </a:p>
          <a:p>
            <a:r>
              <a:rPr lang="en-ZA" dirty="0" smtClean="0"/>
              <a:t>With </a:t>
            </a:r>
            <a:r>
              <a:rPr lang="en-ZA" dirty="0" smtClean="0"/>
              <a:t>artificial intelligence becoming more and more popular within the field of robotics, research into programming artificial intelligence and learning procedures has </a:t>
            </a:r>
            <a:r>
              <a:rPr lang="en-ZA" dirty="0" smtClean="0"/>
              <a:t>become very important.</a:t>
            </a:r>
          </a:p>
          <a:p>
            <a:endParaRPr lang="en-ZA" dirty="0" smtClean="0"/>
          </a:p>
          <a:p>
            <a:r>
              <a:rPr lang="en-ZA" dirty="0" smtClean="0"/>
              <a:t>It </a:t>
            </a:r>
            <a:r>
              <a:rPr lang="en-ZA" dirty="0" smtClean="0"/>
              <a:t>is also becoming increasingly important to be able to create a robot that can recover from a mistake and not make the same mistake twice</a:t>
            </a:r>
            <a:r>
              <a:rPr lang="en-ZA" dirty="0" smtClean="0"/>
              <a:t>.</a:t>
            </a:r>
          </a:p>
          <a:p>
            <a:endParaRPr lang="en-ZA" dirty="0" smtClean="0"/>
          </a:p>
          <a:p>
            <a:r>
              <a:rPr lang="en-ZA" dirty="0" smtClean="0"/>
              <a:t>The </a:t>
            </a:r>
            <a:r>
              <a:rPr lang="en-ZA" dirty="0" smtClean="0"/>
              <a:t>ideal robot is one that can `think independently' and solve basic problems without human interaction or intervention</a:t>
            </a:r>
            <a:r>
              <a:rPr lang="en-ZA" dirty="0" smtClean="0"/>
              <a:t>.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and Background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Recent research using neural networks with robotics:</a:t>
            </a:r>
          </a:p>
          <a:p>
            <a:endParaRPr lang="en-US" dirty="0" smtClean="0"/>
          </a:p>
          <a:p>
            <a:r>
              <a:rPr lang="en-ZA" dirty="0" smtClean="0"/>
              <a:t>Yang and </a:t>
            </a:r>
            <a:r>
              <a:rPr lang="en-ZA" dirty="0" err="1" smtClean="0"/>
              <a:t>Meng</a:t>
            </a:r>
            <a:r>
              <a:rPr lang="en-ZA" dirty="0" smtClean="0"/>
              <a:t> suggest </a:t>
            </a:r>
            <a:r>
              <a:rPr lang="en-ZA" dirty="0" smtClean="0"/>
              <a:t>that a </a:t>
            </a:r>
            <a:r>
              <a:rPr lang="en-ZA" dirty="0" smtClean="0"/>
              <a:t>neural </a:t>
            </a:r>
            <a:r>
              <a:rPr lang="en-ZA" dirty="0" smtClean="0"/>
              <a:t>network is sufficient for real-time collision-free path planning in a dynamic </a:t>
            </a:r>
            <a:r>
              <a:rPr lang="en-ZA" dirty="0" smtClean="0"/>
              <a:t>workspace.</a:t>
            </a:r>
          </a:p>
          <a:p>
            <a:endParaRPr lang="en-US" dirty="0" smtClean="0"/>
          </a:p>
          <a:p>
            <a:r>
              <a:rPr lang="en-ZA" dirty="0" smtClean="0"/>
              <a:t>Olivier </a:t>
            </a:r>
            <a:r>
              <a:rPr lang="en-ZA" dirty="0" err="1" smtClean="0"/>
              <a:t>Lebeltel</a:t>
            </a:r>
            <a:r>
              <a:rPr lang="en-ZA" dirty="0" smtClean="0"/>
              <a:t> et </a:t>
            </a:r>
            <a:r>
              <a:rPr lang="en-ZA" dirty="0" smtClean="0"/>
              <a:t>al. </a:t>
            </a:r>
            <a:r>
              <a:rPr lang="en-ZA" dirty="0" smtClean="0"/>
              <a:t>proposed a new method of programming robots called BRP (Bayesian Robot Programming</a:t>
            </a:r>
            <a:r>
              <a:rPr lang="en-ZA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and Background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problem with the current research is that each only addresses a specific problem.</a:t>
            </a:r>
          </a:p>
          <a:p>
            <a:endParaRPr lang="en-US" dirty="0" smtClean="0"/>
          </a:p>
          <a:p>
            <a:r>
              <a:rPr lang="en-US" dirty="0" smtClean="0"/>
              <a:t>This means there is code to solve a particular problem, but no generic structure adaptable for the current problem at hand.</a:t>
            </a:r>
            <a:endParaRPr lang="en-Z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72452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ZA" dirty="0" smtClean="0"/>
              <a:t>Primary objectives:</a:t>
            </a:r>
          </a:p>
          <a:p>
            <a:r>
              <a:rPr lang="en-ZA" dirty="0" smtClean="0"/>
              <a:t> To create a programming framework that allows quick and easy adding of autonomy to a robot</a:t>
            </a:r>
            <a:r>
              <a:rPr lang="en-ZA" dirty="0" smtClean="0"/>
              <a:t>.</a:t>
            </a:r>
            <a:endParaRPr lang="en-ZA" dirty="0" smtClean="0"/>
          </a:p>
          <a:p>
            <a:r>
              <a:rPr lang="en-ZA" dirty="0" smtClean="0"/>
              <a:t> To make the programming </a:t>
            </a:r>
            <a:r>
              <a:rPr lang="en-ZA" dirty="0" smtClean="0"/>
              <a:t>framework as </a:t>
            </a:r>
            <a:r>
              <a:rPr lang="en-ZA" dirty="0" smtClean="0"/>
              <a:t>easily extendable and adaptable as possible.</a:t>
            </a:r>
          </a:p>
          <a:p>
            <a:endParaRPr lang="en-ZA" dirty="0" smtClean="0"/>
          </a:p>
          <a:p>
            <a:pPr>
              <a:buNone/>
            </a:pPr>
            <a:r>
              <a:rPr lang="en-ZA" dirty="0" smtClean="0"/>
              <a:t>Secondary objectives or extensions:</a:t>
            </a:r>
          </a:p>
          <a:p>
            <a:r>
              <a:rPr lang="en-ZA" dirty="0" smtClean="0"/>
              <a:t> To adapt the programming framework for different programming languages and platforms.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Approach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programming framework makes use a object-oriented design to abstract away all the robotic basics.</a:t>
            </a:r>
            <a:endParaRPr lang="en-ZA" dirty="0" smtClean="0"/>
          </a:p>
          <a:p>
            <a:endParaRPr lang="en-ZA" dirty="0" smtClean="0"/>
          </a:p>
          <a:p>
            <a:r>
              <a:rPr lang="en-ZA" dirty="0" smtClean="0"/>
              <a:t>The </a:t>
            </a:r>
            <a:r>
              <a:rPr lang="en-US" dirty="0" smtClean="0"/>
              <a:t>programming</a:t>
            </a:r>
            <a:r>
              <a:rPr lang="en-ZA" dirty="0" smtClean="0"/>
              <a:t> framework also includes a Bayesian Network to give the robot intelligence and the ability to learn</a:t>
            </a:r>
            <a:r>
              <a:rPr lang="en-ZA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The programming framework will be evaluated by c</a:t>
            </a:r>
            <a:r>
              <a:rPr lang="en-US" dirty="0" smtClean="0"/>
              <a:t>reating basic learning scenarios and testing if the robot can learn using the framework.</a:t>
            </a:r>
          </a:p>
          <a:p>
            <a:endParaRPr lang="en-US" dirty="0" smtClean="0"/>
          </a:p>
          <a:p>
            <a:r>
              <a:rPr lang="en-US" dirty="0" smtClean="0"/>
              <a:t>The amount of </a:t>
            </a:r>
            <a:r>
              <a:rPr lang="en-US" dirty="0" smtClean="0"/>
              <a:t>effort required to setup this scenario will also be the major evaluation criterion.</a:t>
            </a:r>
            <a:endParaRPr lang="en-Z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Implementation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86700" cy="452596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f</a:t>
            </a:r>
            <a:r>
              <a:rPr lang="en-US" dirty="0" smtClean="0"/>
              <a:t>ischertechnik robotics kit, which will be used to test the framework, exposes its functionality by means of a DLL library.</a:t>
            </a:r>
          </a:p>
          <a:p>
            <a:endParaRPr lang="en-US" dirty="0" smtClean="0"/>
          </a:p>
          <a:p>
            <a:r>
              <a:rPr lang="en-US" dirty="0" smtClean="0"/>
              <a:t>This means almost any language can be used to program the framework.</a:t>
            </a:r>
            <a:endParaRPr lang="en-ZA" dirty="0" smtClean="0"/>
          </a:p>
        </p:txBody>
      </p:sp>
      <p:pic>
        <p:nvPicPr>
          <p:cNvPr id="5" name="Picture 4" descr="fischertechnik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5214950"/>
            <a:ext cx="6385079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Language Selection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Must have the flexibility to run the required Artificial Intelligence algorithms.</a:t>
            </a:r>
          </a:p>
          <a:p>
            <a:endParaRPr lang="en-ZA" dirty="0" smtClean="0"/>
          </a:p>
          <a:p>
            <a:r>
              <a:rPr lang="en-ZA" dirty="0" smtClean="0"/>
              <a:t>Must give low level access to the robot’s systems.</a:t>
            </a:r>
          </a:p>
          <a:p>
            <a:endParaRPr lang="en-ZA" dirty="0" smtClean="0"/>
          </a:p>
          <a:p>
            <a:r>
              <a:rPr lang="en-ZA" dirty="0" smtClean="0"/>
              <a:t>Should have high performance.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5388</TotalTime>
  <Words>880</Words>
  <Application>Microsoft Office PowerPoint</Application>
  <PresentationFormat>On-screen Show (4:3)</PresentationFormat>
  <Paragraphs>140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Flow</vt:lpstr>
      <vt:lpstr>Technic</vt:lpstr>
      <vt:lpstr>Autonomous Robotic Programming Framework</vt:lpstr>
      <vt:lpstr>Presentation</vt:lpstr>
      <vt:lpstr>Introduction and Background</vt:lpstr>
      <vt:lpstr>Introduction and Background</vt:lpstr>
      <vt:lpstr>Introduction and Background</vt:lpstr>
      <vt:lpstr>Objectives</vt:lpstr>
      <vt:lpstr>Approach</vt:lpstr>
      <vt:lpstr>Implementation</vt:lpstr>
      <vt:lpstr>Language Selection</vt:lpstr>
      <vt:lpstr>Language Selection</vt:lpstr>
      <vt:lpstr>Framework Design</vt:lpstr>
      <vt:lpstr>Framework Design</vt:lpstr>
      <vt:lpstr>Framework Design</vt:lpstr>
      <vt:lpstr>Framework Module Design</vt:lpstr>
      <vt:lpstr>Bayesian Network</vt:lpstr>
      <vt:lpstr>Limitations / Problems</vt:lpstr>
      <vt:lpstr>Results</vt:lpstr>
      <vt:lpstr>Simple Example</vt:lpstr>
      <vt:lpstr>Example – Framework Setup</vt:lpstr>
      <vt:lpstr>Example – Code</vt:lpstr>
      <vt:lpstr>Conclusions</vt:lpstr>
      <vt:lpstr>Future Work</vt:lpstr>
      <vt:lpstr>Future Work</vt:lpstr>
      <vt:lpstr>Questions?</vt:lpstr>
      <vt:lpstr>End of Presentation</vt:lpstr>
    </vt:vector>
  </TitlesOfParts>
  <Company>Rhodes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Robotic Programming Framework</dc:title>
  <dc:creator>Defaultuser</dc:creator>
  <cp:lastModifiedBy>Defaultuser</cp:lastModifiedBy>
  <cp:revision>487</cp:revision>
  <dcterms:created xsi:type="dcterms:W3CDTF">2009-03-11T18:08:01Z</dcterms:created>
  <dcterms:modified xsi:type="dcterms:W3CDTF">2009-11-01T21:59:32Z</dcterms:modified>
</cp:coreProperties>
</file>