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714" autoAdjust="0"/>
  </p:normalViewPr>
  <p:slideViewPr>
    <p:cSldViewPr>
      <p:cViewPr varScale="1">
        <p:scale>
          <a:sx n="66" d="100"/>
          <a:sy n="66" d="100"/>
        </p:scale>
        <p:origin x="-29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A501-58D8-4C21-8CBD-A971BAD811A1}" type="datetimeFigureOut">
              <a:rPr lang="en-US" smtClean="0"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41111-2701-4533-9317-9425267FC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Welcome to this, my final </a:t>
            </a:r>
            <a:r>
              <a:rPr lang="en-US" dirty="0" err="1" smtClean="0"/>
              <a:t>honours</a:t>
            </a:r>
            <a:r>
              <a:rPr lang="en-US" dirty="0" smtClean="0"/>
              <a:t> presentation.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I’m sure you all (except Prof Terry)</a:t>
            </a:r>
            <a:r>
              <a:rPr lang="en-US" baseline="0" dirty="0" smtClean="0"/>
              <a:t> are pretty tired of hearing about Compilers , I hope to make this as exciting as possible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</a:t>
            </a:r>
            <a:r>
              <a:rPr lang="en-US" baseline="0" dirty="0" smtClean="0"/>
              <a:t> you all know, my project focused on Coco/R and producing improvements for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 hope to show those improvements to you and to discuss some of the results achieved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Testing showed correct ASTs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Broke</a:t>
            </a:r>
            <a:r>
              <a:rPr lang="en-US" baseline="0" dirty="0" smtClean="0"/>
              <a:t> down with complex grammars due to lack of semantic knowledge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LL(1), so lack ability to look ahead and determine that this might be a three node </a:t>
            </a:r>
            <a:r>
              <a:rPr lang="en-US" baseline="0" dirty="0" err="1" smtClean="0"/>
              <a:t>subtree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If-then-else not always the case, if it’s a simple if-then, tree is drawn correctly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Relates to dangling else problem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Because of problems with more complex grammars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And incorrect grammars, made difficult</a:t>
            </a:r>
            <a:r>
              <a:rPr lang="en-US" baseline="0" dirty="0" smtClean="0"/>
              <a:t> to use as learning aid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Could lead to more </a:t>
            </a:r>
            <a:r>
              <a:rPr lang="en-US" baseline="0" dirty="0" err="1" smtClean="0"/>
              <a:t>confussion</a:t>
            </a:r>
            <a:r>
              <a:rPr lang="en-US" baseline="0" dirty="0" smtClean="0"/>
              <a:t> than actual understanding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Confirms results from past studies, where it is stated that need to find perfect examples for </a:t>
            </a:r>
            <a:r>
              <a:rPr lang="en-US" baseline="0" dirty="0" err="1" smtClean="0"/>
              <a:t>visualisation</a:t>
            </a:r>
            <a:r>
              <a:rPr lang="en-US" baseline="0" dirty="0" smtClean="0"/>
              <a:t> to be effective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Difficult to correctly </a:t>
            </a:r>
            <a:r>
              <a:rPr lang="en-US" baseline="0" dirty="0" err="1" smtClean="0"/>
              <a:t>visualise</a:t>
            </a:r>
            <a:r>
              <a:rPr lang="en-US" baseline="0" dirty="0" smtClean="0"/>
              <a:t> algorithms dynamically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Due to algorithm </a:t>
            </a:r>
            <a:r>
              <a:rPr lang="en-US" baseline="0" dirty="0" err="1" smtClean="0"/>
              <a:t>visualisation</a:t>
            </a:r>
            <a:r>
              <a:rPr lang="en-US" baseline="0" dirty="0" smtClean="0"/>
              <a:t> drawing “a mental model” – makes it hard for computer to decide what should be </a:t>
            </a:r>
            <a:r>
              <a:rPr lang="en-US" baseline="0" dirty="0" err="1" smtClean="0"/>
              <a:t>visualised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Still viable as demonstration tool – give correct grammar, will produce correct syntax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Annotations –</a:t>
            </a:r>
            <a:r>
              <a:rPr lang="en-US" baseline="0" dirty="0" smtClean="0"/>
              <a:t> will alter goal of the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System aims to provide layer of abstraction so that user does not need to understand ASTs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 in order to be able to </a:t>
            </a:r>
            <a:r>
              <a:rPr lang="en-US" baseline="0" dirty="0" err="1" smtClean="0"/>
              <a:t>visualise</a:t>
            </a:r>
            <a:r>
              <a:rPr lang="en-US" baseline="0" dirty="0" smtClean="0"/>
              <a:t> AST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Provide step-by-step </a:t>
            </a:r>
            <a:r>
              <a:rPr lang="en-US" baseline="0" dirty="0" err="1" smtClean="0"/>
              <a:t>visualisation</a:t>
            </a:r>
            <a:r>
              <a:rPr lang="en-US" baseline="0" dirty="0" smtClean="0"/>
              <a:t> of data structures, parse stack </a:t>
            </a:r>
            <a:r>
              <a:rPr lang="en-US" baseline="0" dirty="0" err="1" smtClean="0"/>
              <a:t>ect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Could be useful for novice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2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talk</a:t>
            </a:r>
            <a:r>
              <a:rPr lang="en-US" baseline="0" dirty="0" smtClean="0"/>
              <a:t> has been broken down into 5 main areas,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aims of the project – a reminder of what we set out wanting to achieve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design of the IDE and why we made the design decisions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How ASTs were generated and </a:t>
            </a:r>
            <a:r>
              <a:rPr lang="en-US" baseline="0" dirty="0" err="1" smtClean="0"/>
              <a:t>visualised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Results from our implementation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Where we see this going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And finally, a chance for you to hurl abuse at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set out with thre</a:t>
            </a:r>
            <a:r>
              <a:rPr lang="en-US" baseline="0" dirty="0" smtClean="0"/>
              <a:t>e main aims for the project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These were: Creating an IDE for Coco/R – as none exist at the moment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Create an automatic AST creation facility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Visualise</a:t>
            </a:r>
            <a:r>
              <a:rPr lang="en-US" baseline="0" dirty="0" smtClean="0"/>
              <a:t> the ASTs produced by the parser we generate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Use the </a:t>
            </a:r>
            <a:r>
              <a:rPr lang="en-US" baseline="0" dirty="0" err="1" smtClean="0"/>
              <a:t>visualisation</a:t>
            </a:r>
            <a:r>
              <a:rPr lang="en-US" baseline="0" dirty="0" smtClean="0"/>
              <a:t> to improve user understanding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5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Before</a:t>
            </a:r>
            <a:r>
              <a:rPr lang="en-US" baseline="0" dirty="0" smtClean="0"/>
              <a:t> designing the IDE, we needed to ask ourselves why do we need an IDE?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Currently users work in Ultra-edit or Notepad++, save, switch to console,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Do a “</a:t>
            </a:r>
            <a:r>
              <a:rPr lang="en-US" baseline="0" dirty="0" err="1" smtClean="0"/>
              <a:t>cmake</a:t>
            </a:r>
            <a:r>
              <a:rPr lang="en-US" baseline="0" dirty="0" smtClean="0"/>
              <a:t>” to compile the grammar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Do a “</a:t>
            </a:r>
            <a:r>
              <a:rPr lang="en-US" baseline="0" dirty="0" err="1" smtClean="0"/>
              <a:t>crun</a:t>
            </a:r>
            <a:r>
              <a:rPr lang="en-US" baseline="0" dirty="0" smtClean="0"/>
              <a:t>” to execute the grammar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As a tutor, I found most students forget to complete one of the steps,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Get lost without syntax highlighting – cant find errors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Struggle with current error reporting facilities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How will the IDE help?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Syntax highlighting – makes code more readable (debatable)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Easier spotting of errors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Common functions more accessible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Everything happens in one place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Should look like?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Uncluttered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Grouping of related features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Implicit feedback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smtClean="0"/>
              <a:t>Easy to learn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Syntax highlighting aids readability</a:t>
            </a:r>
            <a:r>
              <a:rPr lang="en-US" baseline="0" dirty="0" smtClean="0"/>
              <a:t> (debatable)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Visualisation</a:t>
            </a:r>
            <a:r>
              <a:rPr lang="en-US" baseline="0" dirty="0" smtClean="0"/>
              <a:t> of data structures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Separate areas for editing and information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Feedback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 actions available, no need to use console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Requires</a:t>
            </a:r>
            <a:r>
              <a:rPr lang="en-US" baseline="0" dirty="0" smtClean="0"/>
              <a:t> generic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semantic knowledge, so don’t know what type of node needs to be constructed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Type – “string literal value”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Production – the non-terminal production within which this node is added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Left and right sub-trees, maintain left/right recursive nature of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change the scanner</a:t>
            </a:r>
            <a:r>
              <a:rPr lang="en-US" baseline="0" dirty="0" smtClean="0"/>
              <a:t> or driver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Modify the parser generator routines to include code generation for ASTs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Use similar rules to those already present in the Coco/R logic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semantic knowledge available at code gen time, room for possible extension where user includes semantic annotations?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AST is part</a:t>
            </a:r>
            <a:r>
              <a:rPr lang="en-US" baseline="0" dirty="0" smtClean="0"/>
              <a:t> of the generated parser, thus only available once that parser is executed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Need a means of accessing 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Use reflection in C#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know the data structure, makes retrieval with reflection easy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Trivial to walk the tree once it is available, use pre-order traversal and draw tree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Tree walked twice to get width, </a:t>
            </a:r>
            <a:r>
              <a:rPr lang="en-US" baseline="0" dirty="0" err="1" smtClean="0"/>
              <a:t>ect</a:t>
            </a:r>
            <a:r>
              <a:rPr lang="en-US" baseline="0" dirty="0" smtClean="0"/>
              <a:t> to prevent overlapping branches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Generate mini-tree to use with navigation – context map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This </a:t>
            </a:r>
            <a:r>
              <a:rPr lang="en-US" baseline="0" dirty="0" err="1" smtClean="0"/>
              <a:t>visualisation</a:t>
            </a:r>
            <a:r>
              <a:rPr lang="en-US" baseline="0" dirty="0" smtClean="0"/>
              <a:t> method can easily be extended to provide more/less info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Draw different tree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 can be</a:t>
            </a:r>
            <a:r>
              <a:rPr lang="en-US" baseline="0" dirty="0" smtClean="0"/>
              <a:t> seen, very crisp, clear tree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Only necessary information presented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Don’t want to overload the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41111-2701-4533-9317-9425267FCF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D5F5BE-3CCC-4939-BC76-00606F0DAFD5}" type="datetimeFigureOut">
              <a:rPr lang="en-ZA" smtClean="0"/>
              <a:t>2010/10/25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2A997F-BBD1-47D3-82E4-EF5AAFF38E32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5637010" cy="882119"/>
          </a:xfrm>
        </p:spPr>
        <p:txBody>
          <a:bodyPr/>
          <a:lstStyle/>
          <a:p>
            <a:pPr algn="ctr"/>
            <a:r>
              <a:rPr lang="en-ZA" dirty="0" smtClean="0"/>
              <a:t>Presented by: Etienne </a:t>
            </a:r>
            <a:r>
              <a:rPr lang="en-ZA" dirty="0" err="1" smtClean="0"/>
              <a:t>Stalmans</a:t>
            </a:r>
            <a:endParaRPr lang="en-ZA" dirty="0" smtClean="0"/>
          </a:p>
          <a:p>
            <a:pPr algn="ctr"/>
            <a:r>
              <a:rPr lang="en-ZA" dirty="0" smtClean="0"/>
              <a:t>Supervisor: Dr K Bradshaw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642851" cy="3024336"/>
          </a:xfrm>
        </p:spPr>
        <p:txBody>
          <a:bodyPr/>
          <a:lstStyle/>
          <a:p>
            <a:r>
              <a:rPr lang="en-ZA" dirty="0" smtClean="0">
                <a:effectLst/>
              </a:rPr>
              <a:t>IDE and Visualisation </a:t>
            </a:r>
            <a:r>
              <a:rPr lang="en-ZA" dirty="0" smtClean="0">
                <a:effectLst/>
              </a:rPr>
              <a:t>of Abstract Syntax Trees for Coco/R</a:t>
            </a:r>
            <a:endParaRPr lang="en-ZA" dirty="0">
              <a:effectLst/>
            </a:endParaRPr>
          </a:p>
        </p:txBody>
      </p:sp>
      <p:pic>
        <p:nvPicPr>
          <p:cNvPr id="1026" name="Picture 2" descr="C:\Users\FLUIDVM\Desktop\CoE200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5711825"/>
            <a:ext cx="7596336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LUIDVM\Desktop\n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5"/>
            <a:ext cx="16125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517232"/>
            <a:ext cx="6512511" cy="1143000"/>
          </a:xfrm>
        </p:spPr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the 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AST generated at run-time</a:t>
            </a:r>
          </a:p>
          <a:p>
            <a:r>
              <a:rPr lang="en-US" dirty="0" smtClean="0"/>
              <a:t>Require a means to retrieve it</a:t>
            </a:r>
          </a:p>
          <a:p>
            <a:pPr lvl="1"/>
            <a:r>
              <a:rPr lang="en-US" dirty="0" smtClean="0"/>
              <a:t>Use reflection</a:t>
            </a:r>
          </a:p>
          <a:p>
            <a:pPr lvl="1"/>
            <a:r>
              <a:rPr lang="en-US" dirty="0" smtClean="0"/>
              <a:t>Know the data-structure</a:t>
            </a:r>
          </a:p>
          <a:p>
            <a:r>
              <a:rPr lang="en-US" dirty="0" smtClean="0"/>
              <a:t>Trivial to walk the tree and </a:t>
            </a:r>
            <a:r>
              <a:rPr lang="en-US" dirty="0" err="1" smtClean="0"/>
              <a:t>visualise</a:t>
            </a:r>
            <a:endParaRPr lang="en-US" dirty="0" smtClean="0"/>
          </a:p>
          <a:p>
            <a:pPr lvl="1"/>
            <a:r>
              <a:rPr lang="en-US" dirty="0" smtClean="0"/>
              <a:t>Tree walked twice</a:t>
            </a:r>
          </a:p>
          <a:p>
            <a:pPr lvl="1"/>
            <a:r>
              <a:rPr lang="en-US" dirty="0" smtClean="0"/>
              <a:t>Mini-tree generated</a:t>
            </a:r>
          </a:p>
          <a:p>
            <a:pPr lvl="1"/>
            <a:r>
              <a:rPr lang="en-US" dirty="0" smtClean="0"/>
              <a:t>Easily extended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1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VBOXSVR\DocumentsMirrored\Rhodes\Honours\Project\Thesis\calc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445224"/>
            <a:ext cx="6512511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849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Correct ASTs generated for simple LL(1) grammars</a:t>
            </a:r>
          </a:p>
          <a:p>
            <a:r>
              <a:rPr lang="en-US" dirty="0" smtClean="0"/>
              <a:t>Errors start creeping in for more complex grammars</a:t>
            </a:r>
          </a:p>
          <a:p>
            <a:pPr lvl="1"/>
            <a:r>
              <a:rPr lang="en-US" dirty="0" smtClean="0"/>
              <a:t>If-then-else problem, similar to dangling else situation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Incorrect tree is constructed</a:t>
            </a:r>
            <a:endParaRPr lang="en-US" dirty="0"/>
          </a:p>
        </p:txBody>
      </p:sp>
      <p:pic>
        <p:nvPicPr>
          <p:cNvPr id="4098" name="Picture 2" descr="\\VBOXSVR\DocumentsMirrored\Rhodes\Honours\Project\Thesis\expected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3000"/>
            <a:ext cx="37909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VBOXSVR\DocumentsMirrored\Rhodes\Honours\Project\Thesis\actual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10" y="4581128"/>
            <a:ext cx="37909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517232"/>
            <a:ext cx="7478216" cy="1143000"/>
          </a:xfrm>
        </p:spPr>
        <p:txBody>
          <a:bodyPr/>
          <a:lstStyle/>
          <a:p>
            <a:r>
              <a:rPr lang="en-US" dirty="0" smtClean="0"/>
              <a:t>Effect on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Reduces effectiveness as learning aid</a:t>
            </a:r>
          </a:p>
          <a:p>
            <a:r>
              <a:rPr lang="en-US" dirty="0" smtClean="0"/>
              <a:t>Confirms results from past studies</a:t>
            </a:r>
          </a:p>
          <a:p>
            <a:r>
              <a:rPr lang="en-US" dirty="0" smtClean="0"/>
              <a:t>Opens avenue for future extensions</a:t>
            </a:r>
          </a:p>
          <a:p>
            <a:r>
              <a:rPr lang="en-US" dirty="0" smtClean="0"/>
              <a:t>Still viable as demonstration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6512511" cy="1143000"/>
          </a:xfrm>
        </p:spPr>
        <p:txBody>
          <a:bodyPr/>
          <a:lstStyle/>
          <a:p>
            <a:r>
              <a:rPr lang="en-US" dirty="0" smtClean="0"/>
              <a:t>Future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Ability to handle more complex grammars</a:t>
            </a:r>
          </a:p>
          <a:p>
            <a:pPr lvl="1"/>
            <a:r>
              <a:rPr lang="en-US" dirty="0" smtClean="0"/>
              <a:t>Will require annotations</a:t>
            </a:r>
          </a:p>
          <a:p>
            <a:r>
              <a:rPr lang="en-US" dirty="0" err="1" smtClean="0"/>
              <a:t>Visualisation</a:t>
            </a:r>
            <a:r>
              <a:rPr lang="en-US" dirty="0" smtClean="0"/>
              <a:t> of parsing process</a:t>
            </a:r>
          </a:p>
          <a:p>
            <a:pPr lvl="1"/>
            <a:r>
              <a:rPr lang="en-US" dirty="0" smtClean="0"/>
              <a:t>Step-by-step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pPr lvl="1"/>
            <a:r>
              <a:rPr lang="en-US" dirty="0" smtClean="0"/>
              <a:t>Play/Pause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204864"/>
            <a:ext cx="3992231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5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0611"/>
            <a:ext cx="6192688" cy="47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6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4846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Aims of the project</a:t>
            </a:r>
          </a:p>
          <a:p>
            <a:r>
              <a:rPr lang="en-US" dirty="0" smtClean="0"/>
              <a:t>IDE Design</a:t>
            </a:r>
          </a:p>
          <a:p>
            <a:r>
              <a:rPr lang="en-US" dirty="0" smtClean="0"/>
              <a:t>AST implementation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Future extensions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 IDE for Coco/R</a:t>
            </a:r>
          </a:p>
          <a:p>
            <a:r>
              <a:rPr lang="en-US" dirty="0" smtClean="0"/>
              <a:t>Automatically Generate ASTs</a:t>
            </a:r>
          </a:p>
          <a:p>
            <a:r>
              <a:rPr lang="en-US" dirty="0" err="1" smtClean="0"/>
              <a:t>Visualise</a:t>
            </a:r>
            <a:r>
              <a:rPr lang="en-US" dirty="0" smtClean="0"/>
              <a:t> ASTs</a:t>
            </a:r>
          </a:p>
          <a:p>
            <a:pPr lvl="1"/>
            <a:r>
              <a:rPr lang="en-US" dirty="0" smtClean="0"/>
              <a:t>Improve learning through </a:t>
            </a:r>
            <a:r>
              <a:rPr lang="en-US" dirty="0" err="1" smtClean="0"/>
              <a:t>visualisation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8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Why do we need an IDE?</a:t>
            </a:r>
          </a:p>
          <a:p>
            <a:r>
              <a:rPr lang="en-US" dirty="0" smtClean="0"/>
              <a:t>What should be included?</a:t>
            </a:r>
          </a:p>
          <a:p>
            <a:r>
              <a:rPr lang="en-US" dirty="0" smtClean="0"/>
              <a:t>What should the IDE look like?</a:t>
            </a:r>
          </a:p>
          <a:p>
            <a:r>
              <a:rPr lang="en-US" dirty="0" smtClean="0"/>
              <a:t>How easy is the IDE to learn?</a:t>
            </a:r>
          </a:p>
        </p:txBody>
      </p:sp>
    </p:spTree>
    <p:extLst>
      <p:ext uri="{BB962C8B-B14F-4D97-AF65-F5344CB8AC3E}">
        <p14:creationId xmlns:p14="http://schemas.microsoft.com/office/powerpoint/2010/main" val="157090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VBOXSVR\DocumentsMirrored\Rhodes\Honours\Project\Thesis\Coco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4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7736647" cy="1143000"/>
          </a:xfrm>
        </p:spPr>
        <p:txBody>
          <a:bodyPr/>
          <a:lstStyle/>
          <a:p>
            <a:r>
              <a:rPr lang="en-US" dirty="0" smtClean="0"/>
              <a:t>The Abstract Syntax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Generic Data Structure</a:t>
            </a:r>
          </a:p>
          <a:p>
            <a:r>
              <a:rPr lang="en-US" dirty="0" smtClean="0"/>
              <a:t>Binomial nodes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Left sub-tree</a:t>
            </a:r>
          </a:p>
          <a:p>
            <a:pPr lvl="1"/>
            <a:r>
              <a:rPr lang="en-US" dirty="0" smtClean="0"/>
              <a:t>Right sub-tree</a:t>
            </a:r>
          </a:p>
          <a:p>
            <a:r>
              <a:rPr lang="en-US" dirty="0" smtClean="0"/>
              <a:t>The limitations?</a:t>
            </a:r>
          </a:p>
        </p:txBody>
      </p:sp>
    </p:spTree>
    <p:extLst>
      <p:ext uri="{BB962C8B-B14F-4D97-AF65-F5344CB8AC3E}">
        <p14:creationId xmlns:p14="http://schemas.microsoft.com/office/powerpoint/2010/main" val="220937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445224"/>
            <a:ext cx="6512511" cy="1143000"/>
          </a:xfrm>
        </p:spPr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Coco/R automatically generates code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Parser</a:t>
            </a:r>
          </a:p>
          <a:p>
            <a:pPr lvl="1"/>
            <a:r>
              <a:rPr lang="en-US" dirty="0" smtClean="0"/>
              <a:t>Driver</a:t>
            </a:r>
          </a:p>
          <a:p>
            <a:r>
              <a:rPr lang="en-US" dirty="0" smtClean="0"/>
              <a:t>How does AST generation fit in?</a:t>
            </a:r>
          </a:p>
          <a:p>
            <a:pPr lvl="1"/>
            <a:r>
              <a:rPr lang="en-US" dirty="0" smtClean="0"/>
              <a:t>Modify code generation routines</a:t>
            </a:r>
          </a:p>
          <a:p>
            <a:pPr lvl="1"/>
            <a:r>
              <a:rPr lang="en-US" dirty="0" smtClean="0"/>
              <a:t>Insert AST code according to rule-set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3791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965</Words>
  <Application>Microsoft Office PowerPoint</Application>
  <PresentationFormat>On-screen Show (4:3)</PresentationFormat>
  <Paragraphs>156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IDE and Visualisation of Abstract Syntax Trees for Coco/R</vt:lpstr>
      <vt:lpstr>PowerPoint Presentation</vt:lpstr>
      <vt:lpstr>PowerPoint Presentation</vt:lpstr>
      <vt:lpstr>Outline</vt:lpstr>
      <vt:lpstr>Aims</vt:lpstr>
      <vt:lpstr>IDE Design</vt:lpstr>
      <vt:lpstr>PowerPoint Presentation</vt:lpstr>
      <vt:lpstr>The Abstract Syntax Tree</vt:lpstr>
      <vt:lpstr>Code Generation</vt:lpstr>
      <vt:lpstr>Visualising the AST</vt:lpstr>
      <vt:lpstr>PowerPoint Presentation</vt:lpstr>
      <vt:lpstr>Results</vt:lpstr>
      <vt:lpstr>Effect on effectiveness</vt:lpstr>
      <vt:lpstr>Future Extensions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Visualisation</dc:title>
  <dc:creator>FLUID</dc:creator>
  <cp:lastModifiedBy>FLUIDVM</cp:lastModifiedBy>
  <cp:revision>19</cp:revision>
  <dcterms:created xsi:type="dcterms:W3CDTF">2010-07-19T09:07:18Z</dcterms:created>
  <dcterms:modified xsi:type="dcterms:W3CDTF">2010-10-25T20:27:29Z</dcterms:modified>
</cp:coreProperties>
</file>