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B230EFBD-6CCE-4255-B1B7-9CE9B83CF252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4749" autoAdjust="0"/>
  </p:normalViewPr>
  <p:slideViewPr>
    <p:cSldViewPr>
      <p:cViewPr varScale="1">
        <p:scale>
          <a:sx n="66" d="100"/>
          <a:sy n="66" d="100"/>
        </p:scale>
        <p:origin x="-13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3D351-119D-46D5-9DDE-2829A50B90EF}" type="datetimeFigureOut">
              <a:rPr lang="en-ZA" smtClean="0"/>
              <a:t>2010/07/27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8CFC-4F31-429D-8CBC-053631EA28B8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ZA" dirty="0" smtClean="0"/>
              <a:t>Literature review has been completed</a:t>
            </a:r>
          </a:p>
          <a:p>
            <a:pPr>
              <a:buFont typeface="Arial" charset="0"/>
              <a:buChar char="•"/>
            </a:pPr>
            <a:r>
              <a:rPr lang="en-ZA" dirty="0" smtClean="0"/>
              <a:t>Studied Coco/R source code</a:t>
            </a:r>
            <a:r>
              <a:rPr lang="en-ZA" baseline="0" dirty="0" smtClean="0"/>
              <a:t> to understand how code generation works. Tried to determine where would be the </a:t>
            </a:r>
            <a:br>
              <a:rPr lang="en-ZA" baseline="0" dirty="0" smtClean="0"/>
            </a:br>
            <a:r>
              <a:rPr lang="en-ZA" baseline="0" dirty="0" smtClean="0"/>
              <a:t>best place to insert AST generation calls.</a:t>
            </a:r>
          </a:p>
          <a:p>
            <a:pPr>
              <a:buFont typeface="Arial" charset="0"/>
              <a:buChar char="•"/>
            </a:pPr>
            <a:r>
              <a:rPr lang="en-ZA" baseline="0" dirty="0" smtClean="0"/>
              <a:t>Modified Coco/R to generate AST generation statements</a:t>
            </a:r>
          </a:p>
          <a:p>
            <a:pPr>
              <a:buFont typeface="Arial" charset="0"/>
              <a:buChar char="•"/>
            </a:pPr>
            <a:r>
              <a:rPr lang="en-ZA" baseline="0" dirty="0" smtClean="0"/>
              <a:t>Designed user interface. Tried to keep it simple as possible</a:t>
            </a:r>
          </a:p>
          <a:p>
            <a:pPr>
              <a:buFont typeface="Arial" charset="0"/>
              <a:buChar char="•"/>
            </a:pPr>
            <a:r>
              <a:rPr lang="en-ZA" baseline="0" dirty="0" smtClean="0"/>
              <a:t>Implemented solution and tested resulting </a:t>
            </a:r>
            <a:r>
              <a:rPr lang="en-ZA" baseline="0" dirty="0" err="1" smtClean="0"/>
              <a:t>ASTs</a:t>
            </a:r>
            <a:r>
              <a:rPr lang="en-ZA" baseline="0" dirty="0" smtClean="0"/>
              <a:t> for accuracy compared to hand-generated </a:t>
            </a:r>
            <a:r>
              <a:rPr lang="en-ZA" baseline="0" dirty="0" err="1" smtClean="0"/>
              <a:t>ASTs</a:t>
            </a:r>
            <a:endParaRPr lang="en-ZA" baseline="0" dirty="0" smtClean="0"/>
          </a:p>
          <a:p>
            <a:pPr>
              <a:buFont typeface="Arial" charset="0"/>
              <a:buChar char="•"/>
            </a:pPr>
            <a:endParaRPr lang="en-ZA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8CFC-4F31-429D-8CBC-053631EA28B8}" type="slidenum">
              <a:rPr lang="en-ZA" smtClean="0"/>
              <a:t>3</a:t>
            </a:fld>
            <a:endParaRPr lang="en-Z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ZA" baseline="0" dirty="0" smtClean="0"/>
              <a:t>Current solutions require users to attribute grammar to produce AST</a:t>
            </a:r>
          </a:p>
          <a:p>
            <a:pPr>
              <a:buFont typeface="Arial" charset="0"/>
              <a:buChar char="•"/>
            </a:pPr>
            <a:r>
              <a:rPr lang="en-ZA" baseline="0" dirty="0" err="1" smtClean="0"/>
              <a:t>CocoIDE</a:t>
            </a:r>
            <a:r>
              <a:rPr lang="en-ZA" baseline="0" dirty="0" smtClean="0"/>
              <a:t> changes that, AST generation is automatic and doesn’t require user interaction</a:t>
            </a:r>
          </a:p>
          <a:p>
            <a:pPr>
              <a:buFont typeface="Arial" charset="0"/>
              <a:buChar char="•"/>
            </a:pPr>
            <a:r>
              <a:rPr lang="en-ZA" baseline="0" dirty="0" smtClean="0"/>
              <a:t>Rules determine where to insert AST calls in generated code</a:t>
            </a:r>
          </a:p>
          <a:p>
            <a:pPr>
              <a:buFont typeface="Arial" charset="0"/>
              <a:buChar char="•"/>
            </a:pPr>
            <a:r>
              <a:rPr lang="en-ZA" baseline="0" dirty="0" smtClean="0"/>
              <a:t>Rules determine left or right tree generation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8CFC-4F31-429D-8CBC-053631EA28B8}" type="slidenum">
              <a:rPr lang="en-ZA" smtClean="0"/>
              <a:t>4</a:t>
            </a:fld>
            <a:endParaRPr lang="en-ZA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Example of a production</a:t>
            </a:r>
          </a:p>
          <a:p>
            <a:r>
              <a:rPr lang="en-ZA" dirty="0" smtClean="0"/>
              <a:t>Next screen shows source</a:t>
            </a:r>
            <a:r>
              <a:rPr lang="en-ZA" baseline="0" dirty="0" smtClean="0"/>
              <a:t> code produced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8CFC-4F31-429D-8CBC-053631EA28B8}" type="slidenum">
              <a:rPr lang="en-ZA" smtClean="0"/>
              <a:t>5</a:t>
            </a:fld>
            <a:endParaRPr lang="en-ZA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Source code produced by Coco/R.</a:t>
            </a:r>
          </a:p>
          <a:p>
            <a:r>
              <a:rPr lang="en-ZA" dirty="0" smtClean="0"/>
              <a:t>Rules</a:t>
            </a:r>
            <a:r>
              <a:rPr lang="en-ZA" baseline="0" dirty="0" smtClean="0"/>
              <a:t> determine where to insert tree creation statements.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8CFC-4F31-429D-8CBC-053631EA28B8}" type="slidenum">
              <a:rPr lang="en-ZA" smtClean="0"/>
              <a:t>6</a:t>
            </a:fld>
            <a:endParaRPr lang="en-ZA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ZA" dirty="0" smtClean="0"/>
              <a:t>AST produced by Coco/R</a:t>
            </a:r>
          </a:p>
          <a:p>
            <a:r>
              <a:rPr lang="en-ZA" dirty="0" smtClean="0"/>
              <a:t>Tree</a:t>
            </a:r>
            <a:r>
              <a:rPr lang="en-ZA" baseline="0" dirty="0" smtClean="0"/>
              <a:t> is can collapse branches to make </a:t>
            </a:r>
            <a:r>
              <a:rPr lang="en-ZA" baseline="0" smtClean="0"/>
              <a:t>viewing easier</a:t>
            </a:r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FF8CFC-4F31-429D-8CBC-053631EA28B8}" type="slidenum">
              <a:rPr lang="en-ZA" smtClean="0"/>
              <a:t>7</a:t>
            </a:fld>
            <a:endParaRPr lang="en-Z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6D5F5BE-3CCC-4939-BC76-00606F0DAFD5}" type="datetimeFigureOut">
              <a:rPr lang="en-ZA" smtClean="0"/>
              <a:pPr/>
              <a:t>2010/07/27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2A997F-BBD1-47D3-82E4-EF5AAFF38E32}" type="slidenum">
              <a:rPr lang="en-ZA" smtClean="0"/>
              <a:pPr/>
              <a:t>‹#›</a:t>
            </a:fld>
            <a:endParaRPr lang="en-Z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63688" y="4005064"/>
            <a:ext cx="5637010" cy="882119"/>
          </a:xfrm>
        </p:spPr>
        <p:txBody>
          <a:bodyPr/>
          <a:lstStyle/>
          <a:p>
            <a:pPr algn="ctr"/>
            <a:r>
              <a:rPr lang="en-ZA" dirty="0" smtClean="0"/>
              <a:t>Presented by: Etienne Stalmans</a:t>
            </a:r>
          </a:p>
          <a:p>
            <a:pPr algn="ctr"/>
            <a:r>
              <a:rPr lang="en-ZA" dirty="0" smtClean="0"/>
              <a:t>Supervisor: Dr K Bradshaw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1916832"/>
            <a:ext cx="7128792" cy="1080120"/>
          </a:xfrm>
        </p:spPr>
        <p:txBody>
          <a:bodyPr/>
          <a:lstStyle/>
          <a:p>
            <a:r>
              <a:rPr lang="en-ZA" sz="8000" dirty="0" smtClean="0">
                <a:effectLst/>
              </a:rPr>
              <a:t>Visualisation</a:t>
            </a:r>
            <a:endParaRPr lang="en-ZA" sz="8000" dirty="0">
              <a:effectLst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5696" y="3140968"/>
            <a:ext cx="7128792" cy="576064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marL="640080" marR="0" lvl="0" indent="-45720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SzPct val="128000"/>
              <a:tabLst/>
              <a:defRPr/>
            </a:pPr>
            <a:r>
              <a:rPr kumimoji="0" lang="en-ZA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Visualisation of Abstract Syntax Trees</a:t>
            </a:r>
            <a:r>
              <a:rPr kumimoji="0" lang="en-ZA" b="1" i="0" u="none" strike="noStrike" kern="1200" cap="none" spc="0" normalizeH="0" noProof="0" dirty="0" smtClean="0">
                <a:ln>
                  <a:noFill/>
                </a:ln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 and Coco/R IDE</a:t>
            </a:r>
            <a:endParaRPr kumimoji="0" lang="en-ZA" b="1" i="0" u="none" strike="noStrike" kern="1200" cap="none" spc="0" normalizeH="0" baseline="0" noProof="0" dirty="0">
              <a:ln>
                <a:noFill/>
              </a:ln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815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204864"/>
            <a:ext cx="6512511" cy="1143000"/>
          </a:xfrm>
        </p:spPr>
        <p:txBody>
          <a:bodyPr/>
          <a:lstStyle/>
          <a:p>
            <a:r>
              <a:rPr lang="en-ZA" sz="8000" dirty="0" smtClean="0"/>
              <a:t>Questions?</a:t>
            </a:r>
            <a:endParaRPr lang="en-ZA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</a:p>
          <a:p>
            <a:r>
              <a:rPr lang="en-US" dirty="0" smtClean="0"/>
              <a:t>Implementation</a:t>
            </a:r>
          </a:p>
          <a:p>
            <a:r>
              <a:rPr lang="en-US" dirty="0" smtClean="0"/>
              <a:t>Planned Work</a:t>
            </a:r>
          </a:p>
          <a:p>
            <a:r>
              <a:rPr lang="en-US" dirty="0" smtClean="0"/>
              <a:t>Demonstration</a:t>
            </a:r>
          </a:p>
          <a:p>
            <a:r>
              <a:rPr lang="en-US" dirty="0" smtClean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6986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Arrow 5"/>
          <p:cNvSpPr/>
          <p:nvPr/>
        </p:nvSpPr>
        <p:spPr>
          <a:xfrm>
            <a:off x="1533631" y="2818068"/>
            <a:ext cx="5774674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854072"/>
            <a:ext cx="502920" cy="502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Content Placeholder 7"/>
          <p:cNvPicPr>
            <a:picLocks noGrp="1" noChangeAspect="1"/>
          </p:cNvPicPr>
          <p:nvPr>
            <p:ph sz="quarter" idx="13"/>
          </p:nvPr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9083" y="2840525"/>
            <a:ext cx="504056" cy="504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854072"/>
            <a:ext cx="502920" cy="502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818068"/>
            <a:ext cx="502920" cy="502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5489" y="2819204"/>
            <a:ext cx="502920" cy="502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839389"/>
            <a:ext cx="504056" cy="504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4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816932"/>
            <a:ext cx="504056" cy="504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5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353" y="2816932"/>
            <a:ext cx="504056" cy="504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819204"/>
            <a:ext cx="502920" cy="50292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8" name="Content Placeholder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8144" y="2816932"/>
            <a:ext cx="504056" cy="50405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412896" y="1268759"/>
            <a:ext cx="1873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Study Coco/R source code</a:t>
            </a:r>
            <a:endParaRPr lang="en-US" sz="2000" dirty="0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827584" y="1268759"/>
            <a:ext cx="1585312" cy="645219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200" dirty="0" smtClean="0"/>
              <a:t>Task: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411760" y="1268759"/>
            <a:ext cx="17979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Modify Coco/R source code</a:t>
            </a:r>
            <a:endParaRPr lang="en-US" sz="2000" dirty="0"/>
          </a:p>
        </p:txBody>
      </p:sp>
      <p:sp>
        <p:nvSpPr>
          <p:cNvPr id="19" name="TextBox 18"/>
          <p:cNvSpPr txBox="1"/>
          <p:nvPr/>
        </p:nvSpPr>
        <p:spPr>
          <a:xfrm>
            <a:off x="2414032" y="1270501"/>
            <a:ext cx="1797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Design user interface</a:t>
            </a:r>
            <a:endParaRPr lang="en-US" sz="2000" dirty="0"/>
          </a:p>
        </p:txBody>
      </p:sp>
      <p:sp>
        <p:nvSpPr>
          <p:cNvPr id="20" name="TextBox 19"/>
          <p:cNvSpPr txBox="1"/>
          <p:nvPr/>
        </p:nvSpPr>
        <p:spPr>
          <a:xfrm>
            <a:off x="2411760" y="1268202"/>
            <a:ext cx="1797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Literature review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414032" y="1268202"/>
            <a:ext cx="1797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Implement AST generator and user interface</a:t>
            </a:r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550514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4" grpId="0"/>
      <p:bldP spid="4" grpId="1"/>
      <p:bldP spid="19" grpId="0"/>
      <p:bldP spid="19" grpId="1"/>
      <p:bldP spid="20" grpId="0"/>
      <p:bldP spid="20" grpId="1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4725144"/>
            <a:ext cx="6512511" cy="1143000"/>
          </a:xfrm>
        </p:spPr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27584" y="731520"/>
            <a:ext cx="6716216" cy="1401336"/>
          </a:xfrm>
        </p:spPr>
        <p:txBody>
          <a:bodyPr/>
          <a:lstStyle/>
          <a:p>
            <a:r>
              <a:rPr lang="en-US" dirty="0" smtClean="0"/>
              <a:t>Coco/R back-end</a:t>
            </a:r>
          </a:p>
          <a:p>
            <a:pPr lvl="1"/>
            <a:r>
              <a:rPr lang="en-US" dirty="0" smtClean="0"/>
              <a:t>Automatically “attribute” user grammar according to set rules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2708920"/>
            <a:ext cx="7272808" cy="1477328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Expression&lt;out AST a&gt;	(. AST b; .)</a:t>
            </a:r>
          </a:p>
          <a:p>
            <a:r>
              <a:rPr lang="en-US" dirty="0"/>
              <a:t>= Term&lt;out a&gt;</a:t>
            </a:r>
          </a:p>
          <a:p>
            <a:r>
              <a:rPr lang="en-US" dirty="0"/>
              <a:t>  </a:t>
            </a:r>
            <a:r>
              <a:rPr lang="en-US" dirty="0" smtClean="0"/>
              <a:t>{     "+" </a:t>
            </a:r>
            <a:r>
              <a:rPr lang="en-US" dirty="0"/>
              <a:t>Term&lt;out b&gt; (. a = AST.MakeBinNode(AST.add, a, b); .)</a:t>
            </a:r>
          </a:p>
          <a:p>
            <a:r>
              <a:rPr lang="en-US" dirty="0"/>
              <a:t>      | "-" Term&lt;out b&gt; (. a = AST.MakeBinNode(AST.sub, a, b); .)</a:t>
            </a:r>
          </a:p>
          <a:p>
            <a:r>
              <a:rPr lang="en-US" dirty="0"/>
              <a:t>  }.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2207175"/>
            <a:ext cx="6405316" cy="484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Currently: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60232" y="4221088"/>
            <a:ext cx="139974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Terry 2005 (p. 278)</a:t>
            </a:r>
            <a:endParaRPr lang="en-US" sz="1100" dirty="0"/>
          </a:p>
        </p:txBody>
      </p:sp>
    </p:spTree>
    <p:extLst>
      <p:ext uri="{BB962C8B-B14F-4D97-AF65-F5344CB8AC3E}">
        <p14:creationId xmlns="" xmlns:p14="http://schemas.microsoft.com/office/powerpoint/2010/main" val="264901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Example rule: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1268760"/>
            <a:ext cx="4683398" cy="36933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Expression =  Term { “+” Term | “-” Term }.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403648" y="1916832"/>
            <a:ext cx="2858411" cy="923330"/>
          </a:xfrm>
          <a:prstGeom prst="rect">
            <a:avLst/>
          </a:prstGeom>
          <a:ln>
            <a:noFill/>
          </a:ln>
          <a:effectLst>
            <a:glow rad="63500">
              <a:schemeClr val="accent6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Current Token: “Term”</a:t>
            </a:r>
          </a:p>
          <a:p>
            <a:r>
              <a:rPr lang="en-US" dirty="0" smtClean="0"/>
              <a:t>Token Type: Non-Terminal</a:t>
            </a:r>
          </a:p>
          <a:p>
            <a:r>
              <a:rPr lang="en-US" dirty="0" smtClean="0"/>
              <a:t>Rule: </a:t>
            </a:r>
            <a:r>
              <a:rPr lang="en-US" dirty="0" err="1" smtClean="0"/>
              <a:t>isFirst</a:t>
            </a:r>
            <a:r>
              <a:rPr lang="en-US" dirty="0" smtClean="0"/>
              <a:t> = True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03648" y="3212976"/>
            <a:ext cx="6423555" cy="6463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Output: </a:t>
            </a:r>
          </a:p>
          <a:p>
            <a:r>
              <a:rPr lang="en-US" dirty="0" smtClean="0"/>
              <a:t>	Term (out l); //parse and add result to left branch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69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3728" y="5589240"/>
            <a:ext cx="6512511" cy="926976"/>
          </a:xfrm>
        </p:spPr>
        <p:txBody>
          <a:bodyPr/>
          <a:lstStyle/>
          <a:p>
            <a:r>
              <a:rPr lang="en-US" dirty="0" smtClean="0"/>
              <a:t>Example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260648"/>
            <a:ext cx="6400800" cy="5184576"/>
          </a:xfrm>
          <a:solidFill>
            <a:schemeClr val="tx1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marL="45720" indent="0">
              <a:buNone/>
            </a:pP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static void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Exp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(out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TreeNode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l) {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l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null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//make c# compiler happy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4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TreeNode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 = null;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string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symVal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la.val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string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prodVal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= "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Exp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";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//used to identify node “type”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45720" indent="0">
              <a:buNone/>
            </a:pP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Term(out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//parse and add result to left branch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</a:p>
          <a:p>
            <a:pPr marL="45720" indent="0">
              <a:buNone/>
            </a:pP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while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la.kind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==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plus_Sym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||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la.kind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==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minus_Sym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if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la.kind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==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plus_Sym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 {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</a:t>
            </a:r>
            <a:r>
              <a:rPr lang="en-US" sz="4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symVal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la.val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Get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Term(out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//parse and add result to right branch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 l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new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TreeNode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prodVal,symVal,l,r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//add to current node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}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else {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</a:t>
            </a:r>
            <a:r>
              <a:rPr lang="en-US" sz="4800" dirty="0" err="1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symVal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la.val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Get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();</a:t>
            </a: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Term(out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//parse and add result to right branch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          l 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= new 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TreeNode</a:t>
            </a: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4800" dirty="0" err="1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prodVal,symVal,l,r</a:t>
            </a: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); </a:t>
            </a:r>
            <a:r>
              <a:rPr lang="en-US" sz="4800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//add to current node</a:t>
            </a:r>
            <a:endParaRPr lang="en-US" sz="4800" dirty="0">
              <a:solidFill>
                <a:schemeClr val="accent3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          }</a:t>
            </a:r>
            <a:endParaRPr lang="en-US" sz="4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	}</a:t>
            </a:r>
            <a:endParaRPr lang="en-US" sz="4800" dirty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  <a:p>
            <a:pPr marL="45720" indent="0">
              <a:buNone/>
            </a:pPr>
            <a:r>
              <a:rPr lang="en-US" sz="4800" dirty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}</a:t>
            </a:r>
          </a:p>
          <a:p>
            <a:pPr marL="4572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204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AST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1825" y="1124744"/>
            <a:ext cx="5923150" cy="30821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403648" y="620688"/>
            <a:ext cx="1944216" cy="36933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(1*9) + (9-0) =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4083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Compile process </a:t>
            </a:r>
            <a:r>
              <a:rPr lang="en-US" sz="3200" dirty="0" err="1" smtClean="0"/>
              <a:t>visualisation</a:t>
            </a:r>
            <a:endParaRPr lang="en-US" sz="3200" dirty="0" smtClean="0"/>
          </a:p>
          <a:p>
            <a:r>
              <a:rPr lang="en-US" sz="3200" dirty="0" smtClean="0"/>
              <a:t>Error recovery </a:t>
            </a:r>
            <a:r>
              <a:rPr lang="en-US" sz="3200" dirty="0" err="1" smtClean="0"/>
              <a:t>visualisation</a:t>
            </a:r>
            <a:endParaRPr lang="en-US" sz="3200" dirty="0" smtClean="0"/>
          </a:p>
          <a:p>
            <a:r>
              <a:rPr lang="en-US" sz="3200" dirty="0" smtClean="0"/>
              <a:t>Rule </a:t>
            </a:r>
            <a:r>
              <a:rPr lang="en-US" sz="3200" dirty="0" err="1" smtClean="0"/>
              <a:t>optimisation</a:t>
            </a:r>
            <a:endParaRPr lang="en-US" sz="3200" dirty="0" smtClean="0"/>
          </a:p>
          <a:p>
            <a:r>
              <a:rPr lang="en-US" sz="3200" dirty="0" smtClean="0"/>
              <a:t>Test benefits of </a:t>
            </a:r>
            <a:r>
              <a:rPr lang="en-US" sz="3200" dirty="0" err="1" smtClean="0"/>
              <a:t>visualisation</a:t>
            </a:r>
            <a:endParaRPr lang="en-US" sz="3200" dirty="0" smtClean="0"/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266953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2060848"/>
            <a:ext cx="6512511" cy="1143000"/>
          </a:xfrm>
        </p:spPr>
        <p:txBody>
          <a:bodyPr/>
          <a:lstStyle/>
          <a:p>
            <a:r>
              <a:rPr lang="en-US" sz="6600" dirty="0" smtClean="0"/>
              <a:t>Demonstration</a:t>
            </a:r>
            <a:endParaRPr lang="en-US" sz="6600" dirty="0"/>
          </a:p>
        </p:txBody>
      </p:sp>
    </p:spTree>
    <p:extLst>
      <p:ext uri="{BB962C8B-B14F-4D97-AF65-F5344CB8AC3E}">
        <p14:creationId xmlns="" xmlns:p14="http://schemas.microsoft.com/office/powerpoint/2010/main" val="153255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1193</TotalTime>
  <Words>247</Words>
  <Application>Microsoft Office PowerPoint</Application>
  <PresentationFormat>On-screen Show (4:3)</PresentationFormat>
  <Paragraphs>87</Paragraphs>
  <Slides>10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Slipstream</vt:lpstr>
      <vt:lpstr>Visualisation</vt:lpstr>
      <vt:lpstr>Outline</vt:lpstr>
      <vt:lpstr>Progress</vt:lpstr>
      <vt:lpstr>Implementation</vt:lpstr>
      <vt:lpstr>Implementation</vt:lpstr>
      <vt:lpstr>Example output</vt:lpstr>
      <vt:lpstr>Example AST</vt:lpstr>
      <vt:lpstr>Planned Work</vt:lpstr>
      <vt:lpstr>Demonstration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Visualisation</dc:title>
  <dc:creator>FLUID</dc:creator>
  <cp:lastModifiedBy>Defaultuser</cp:lastModifiedBy>
  <cp:revision>30</cp:revision>
  <dcterms:created xsi:type="dcterms:W3CDTF">2010-07-19T09:07:18Z</dcterms:created>
  <dcterms:modified xsi:type="dcterms:W3CDTF">2010-07-27T07:31:00Z</dcterms:modified>
</cp:coreProperties>
</file>