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56" r:id="rId2"/>
    <p:sldId id="258" r:id="rId3"/>
    <p:sldId id="262" r:id="rId4"/>
    <p:sldId id="260" r:id="rId5"/>
    <p:sldId id="261" r:id="rId6"/>
    <p:sldId id="259" r:id="rId7"/>
    <p:sldId id="263" r:id="rId8"/>
  </p:sldIdLst>
  <p:sldSz cx="9144000" cy="6858000" type="screen4x3"/>
  <p:notesSz cx="6858000" cy="9144000"/>
  <p:embeddedFontLst>
    <p:embeddedFont>
      <p:font typeface="Calibri"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BEBEBE" mc:Ignorable=""/>
    <a:srgbClr xmlns:mc="http://schemas.openxmlformats.org/markup-compatibility/2006" xmlns:a14="http://schemas.microsoft.com/office/drawing/2010/main" val="737373" mc:Ignorable=""/>
    <a:srgbClr xmlns:mc="http://schemas.openxmlformats.org/markup-compatibility/2006" xmlns:a14="http://schemas.microsoft.com/office/drawing/2010/main" val="9B9B9B" mc:Ignorable=""/>
    <a:srgbClr xmlns:mc="http://schemas.openxmlformats.org/markup-compatibility/2006" xmlns:a14="http://schemas.microsoft.com/office/drawing/2010/main" val="AAAAAA" mc:Ignorable=""/>
    <a:srgbClr xmlns:mc="http://schemas.openxmlformats.org/markup-compatibility/2006" xmlns:a14="http://schemas.microsoft.com/office/drawing/2010/main" val="505050" mc:Ignorable=""/>
    <a:srgbClr xmlns:mc="http://schemas.openxmlformats.org/markup-compatibility/2006" xmlns:a14="http://schemas.microsoft.com/office/drawing/2010/main" val="646464" mc:Ignorable=""/>
    <a:srgbClr xmlns:mc="http://schemas.openxmlformats.org/markup-compatibility/2006" xmlns:a14="http://schemas.microsoft.com/office/drawing/2010/main" val="969696"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5" autoAdjust="0"/>
    <p:restoredTop sz="83942" autoAdjust="0"/>
  </p:normalViewPr>
  <p:slideViewPr>
    <p:cSldViewPr>
      <p:cViewPr varScale="1">
        <p:scale>
          <a:sx n="80" d="100"/>
          <a:sy n="80" d="100"/>
        </p:scale>
        <p:origin x="-78"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DF201-5498-4DC9-8C73-E16CF3697881}" type="datetimeFigureOut">
              <a:rPr lang="en-US" smtClean="0"/>
              <a:pPr/>
              <a:t>3/2/2010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98F19-D76E-4264-AC85-4FBD5A23067D}" type="slidenum">
              <a:rPr lang="en-US" smtClean="0"/>
              <a:pPr/>
              <a:t>‹#›</a:t>
            </a:fld>
            <a:endParaRPr lang="en-US"/>
          </a:p>
        </p:txBody>
      </p:sp>
    </p:spTree>
    <p:extLst>
      <p:ext uri="{BB962C8B-B14F-4D97-AF65-F5344CB8AC3E}">
        <p14:creationId xmlns:p14="http://schemas.microsoft.com/office/powerpoint/2010/main" val="124701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Info</a:t>
            </a:r>
            <a:r>
              <a:rPr lang="en-US" baseline="0" dirty="0" smtClean="0"/>
              <a:t> about me and supervisor</a:t>
            </a:r>
            <a:endParaRPr lang="en-US" dirty="0" smtClean="0"/>
          </a:p>
          <a:p>
            <a:r>
              <a:rPr lang="en-US" dirty="0" smtClean="0"/>
              <a:t>I will be investigating</a:t>
            </a:r>
            <a:r>
              <a:rPr lang="en-US" baseline="0" dirty="0" smtClean="0"/>
              <a:t> UCMAN, and its adaption to the </a:t>
            </a:r>
            <a:r>
              <a:rPr lang="en-US" baseline="0" dirty="0" err="1" smtClean="0"/>
              <a:t>iPhone</a:t>
            </a:r>
            <a:r>
              <a:rPr lang="en-US" baseline="0" dirty="0" smtClean="0"/>
              <a:t> focusing on simplifying GUI elements and taking advantage of the touch screen interaction.</a:t>
            </a:r>
          </a:p>
          <a:p>
            <a:endParaRPr lang="en-US" dirty="0"/>
          </a:p>
        </p:txBody>
      </p:sp>
      <p:sp>
        <p:nvSpPr>
          <p:cNvPr id="4" name="Slide Number Placeholder 3"/>
          <p:cNvSpPr>
            <a:spLocks noGrp="1"/>
          </p:cNvSpPr>
          <p:nvPr>
            <p:ph type="sldNum" sz="quarter" idx="10"/>
          </p:nvPr>
        </p:nvSpPr>
        <p:spPr/>
        <p:txBody>
          <a:bodyPr/>
          <a:lstStyle/>
          <a:p>
            <a:fld id="{CBA98F19-D76E-4264-AC85-4FBD5A23067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Audio networking app suite,</a:t>
            </a:r>
            <a:r>
              <a:rPr lang="en-US" baseline="0" dirty="0" smtClean="0"/>
              <a:t> </a:t>
            </a:r>
            <a:r>
              <a:rPr lang="en-US" baseline="0" dirty="0" err="1" smtClean="0"/>
              <a:t>Firewire</a:t>
            </a:r>
            <a:r>
              <a:rPr lang="en-US" baseline="0" dirty="0" smtClean="0"/>
              <a:t> based networks, subnets, routers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a stadium situation, a large number of cables running between stage and front of house. Connections could be changed via manual patch bays, and volume control would be from the mixing console. Individual devices would be changed and monitored on-device. UCMAN allows remote computer connection management, device control and monitoring.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Runs </a:t>
            </a:r>
            <a:r>
              <a:rPr lang="en-US" baseline="0" dirty="0" smtClean="0"/>
              <a:t>over the XFN protocol</a:t>
            </a:r>
          </a:p>
          <a:p>
            <a:r>
              <a:rPr lang="en-US" baseline="0" dirty="0" smtClean="0"/>
              <a:t>GUI centric – relies on providing an easy to use interface to a multitude of devices</a:t>
            </a:r>
            <a:endParaRPr lang="en-US" dirty="0" smtClean="0"/>
          </a:p>
          <a:p>
            <a:endParaRPr lang="en-US" dirty="0"/>
          </a:p>
        </p:txBody>
      </p:sp>
      <p:sp>
        <p:nvSpPr>
          <p:cNvPr id="4" name="Slide Number Placeholder 3"/>
          <p:cNvSpPr>
            <a:spLocks noGrp="1"/>
          </p:cNvSpPr>
          <p:nvPr>
            <p:ph type="sldNum" sz="quarter" idx="10"/>
          </p:nvPr>
        </p:nvSpPr>
        <p:spPr/>
        <p:txBody>
          <a:bodyPr/>
          <a:lstStyle/>
          <a:p>
            <a:fld id="{CBA98F19-D76E-4264-AC85-4FBD5A23067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Stadium scenario – where 2 people were required,</a:t>
            </a:r>
            <a:r>
              <a:rPr lang="en-US" baseline="0" dirty="0" smtClean="0"/>
              <a:t> one to test sound levels and another to change the levels, now one is needed</a:t>
            </a:r>
          </a:p>
          <a:p>
            <a:r>
              <a:rPr lang="en-US" baseline="0" dirty="0" smtClean="0"/>
              <a:t>The one can roam around a venue and test, control and do whatever to individual </a:t>
            </a:r>
            <a:r>
              <a:rPr lang="en-US" baseline="0" dirty="0" err="1" smtClean="0"/>
              <a:t>PoP’s</a:t>
            </a:r>
            <a:r>
              <a:rPr lang="en-US" baseline="0" dirty="0" smtClean="0"/>
              <a:t> (points of presence)</a:t>
            </a:r>
          </a:p>
          <a:p>
            <a:r>
              <a:rPr lang="en-US" baseline="0" dirty="0" smtClean="0"/>
              <a:t>Also talk about controlling multiple input devices</a:t>
            </a:r>
          </a:p>
          <a:p>
            <a:endParaRPr lang="en-US" dirty="0"/>
          </a:p>
        </p:txBody>
      </p:sp>
      <p:sp>
        <p:nvSpPr>
          <p:cNvPr id="4" name="Slide Number Placeholder 3"/>
          <p:cNvSpPr>
            <a:spLocks noGrp="1"/>
          </p:cNvSpPr>
          <p:nvPr>
            <p:ph type="sldNum" sz="quarter" idx="10"/>
          </p:nvPr>
        </p:nvSpPr>
        <p:spPr/>
        <p:txBody>
          <a:bodyPr/>
          <a:lstStyle/>
          <a:p>
            <a:fld id="{CBA98F19-D76E-4264-AC85-4FBD5A23067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to be addressed:</a:t>
            </a:r>
          </a:p>
          <a:p>
            <a:r>
              <a:rPr lang="en-US" dirty="0" smtClean="0"/>
              <a:t>Size and Touch screen accuracy == difficult to work</a:t>
            </a:r>
            <a:r>
              <a:rPr lang="en-US" baseline="0" dirty="0" smtClean="0"/>
              <a:t> with small controls</a:t>
            </a:r>
            <a:endParaRPr lang="en-US" dirty="0" smtClean="0"/>
          </a:p>
          <a:p>
            <a:r>
              <a:rPr lang="en-US" dirty="0" smtClean="0"/>
              <a:t>Performance loss as a result of lower hardware specs</a:t>
            </a:r>
            <a:endParaRPr lang="en-US" baseline="0" dirty="0" smtClean="0"/>
          </a:p>
          <a:p>
            <a:r>
              <a:rPr lang="en-US" dirty="0" smtClean="0"/>
              <a:t>Easy</a:t>
            </a:r>
            <a:r>
              <a:rPr lang="en-US" baseline="0" dirty="0" smtClean="0"/>
              <a:t> to read: small screen == low resolution == small text not as clear</a:t>
            </a:r>
            <a:endParaRPr lang="en-US" dirty="0"/>
          </a:p>
        </p:txBody>
      </p:sp>
      <p:sp>
        <p:nvSpPr>
          <p:cNvPr id="4" name="Slide Number Placeholder 3"/>
          <p:cNvSpPr>
            <a:spLocks noGrp="1"/>
          </p:cNvSpPr>
          <p:nvPr>
            <p:ph type="sldNum" sz="quarter" idx="10"/>
          </p:nvPr>
        </p:nvSpPr>
        <p:spPr/>
        <p:txBody>
          <a:bodyPr/>
          <a:lstStyle/>
          <a:p>
            <a:fld id="{CBA98F19-D76E-4264-AC85-4FBD5A23067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hardware requirements</a:t>
            </a:r>
          </a:p>
          <a:p>
            <a:r>
              <a:rPr lang="en-US" dirty="0" smtClean="0"/>
              <a:t>Touch accuracy</a:t>
            </a:r>
            <a:r>
              <a:rPr lang="en-US" baseline="0" dirty="0" smtClean="0"/>
              <a:t> becomes a factor to consider (go back to previous slide for example)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2"/>
                </a:solidFill>
              </a:rPr>
              <a:t>Accessibility and Legibility</a:t>
            </a:r>
            <a:r>
              <a:rPr lang="en-US" sz="1200" baseline="0" dirty="0">
                <a:solidFill>
                  <a:schemeClr val="tx1"/>
                </a:solidFill>
              </a:rPr>
              <a:t> </a:t>
            </a:r>
            <a:r>
              <a:rPr lang="en-US" sz="1200" baseline="0" dirty="0" smtClean="0">
                <a:solidFill>
                  <a:schemeClr val="tx1"/>
                </a:solidFill>
              </a:rPr>
              <a:t>-&gt; related to touch accuracy, however more GUI based examples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One of the problems of the current UCMAN system is that it may be too complex for those not versed in the art of audio engineering and networking.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We can automate the process of joining multicores, input and output mapping to just select device x’s input and connect it to device y’s output.</a:t>
            </a:r>
            <a:endParaRPr lang="en-US" sz="2800" dirty="0" smtClean="0">
              <a:solidFill>
                <a:schemeClr val="bg2"/>
              </a:solidFill>
            </a:endParaRPr>
          </a:p>
        </p:txBody>
      </p:sp>
      <p:sp>
        <p:nvSpPr>
          <p:cNvPr id="4" name="Slide Number Placeholder 3"/>
          <p:cNvSpPr>
            <a:spLocks noGrp="1"/>
          </p:cNvSpPr>
          <p:nvPr>
            <p:ph type="sldNum" sz="quarter" idx="10"/>
          </p:nvPr>
        </p:nvSpPr>
        <p:spPr/>
        <p:txBody>
          <a:bodyPr/>
          <a:lstStyle/>
          <a:p>
            <a:fld id="{CBA98F19-D76E-4264-AC85-4FBD5A23067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a:t>
            </a:r>
            <a:r>
              <a:rPr lang="en-US" baseline="0" dirty="0" smtClean="0"/>
              <a:t> explanatory</a:t>
            </a:r>
          </a:p>
          <a:p>
            <a:r>
              <a:rPr lang="en-US" baseline="0" dirty="0" smtClean="0"/>
              <a:t>Don’t dwell too much on this. Not purpose of project.</a:t>
            </a:r>
          </a:p>
          <a:p>
            <a:endParaRPr lang="en-US" baseline="0" dirty="0" smtClean="0"/>
          </a:p>
          <a:p>
            <a:r>
              <a:rPr lang="en-US" baseline="0" dirty="0" smtClean="0"/>
              <a:t>Accelerometer – possibly adjust device’s faders by tilting the iPhone?</a:t>
            </a:r>
            <a:endParaRPr lang="en-US" dirty="0"/>
          </a:p>
        </p:txBody>
      </p:sp>
      <p:sp>
        <p:nvSpPr>
          <p:cNvPr id="4" name="Slide Number Placeholder 3"/>
          <p:cNvSpPr>
            <a:spLocks noGrp="1"/>
          </p:cNvSpPr>
          <p:nvPr>
            <p:ph type="sldNum" sz="quarter" idx="10"/>
          </p:nvPr>
        </p:nvSpPr>
        <p:spPr/>
        <p:txBody>
          <a:bodyPr/>
          <a:lstStyle/>
          <a:p>
            <a:fld id="{CBA98F19-D76E-4264-AC85-4FBD5A23067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time.</a:t>
            </a:r>
            <a:endParaRPr lang="en-US" dirty="0"/>
          </a:p>
        </p:txBody>
      </p:sp>
      <p:sp>
        <p:nvSpPr>
          <p:cNvPr id="4" name="Slide Number Placeholder 3"/>
          <p:cNvSpPr>
            <a:spLocks noGrp="1"/>
          </p:cNvSpPr>
          <p:nvPr>
            <p:ph type="sldNum" sz="quarter" idx="10"/>
          </p:nvPr>
        </p:nvSpPr>
        <p:spPr/>
        <p:txBody>
          <a:bodyPr/>
          <a:lstStyle/>
          <a:p>
            <a:fld id="{CBA98F19-D76E-4264-AC85-4FBD5A23067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xmlns:mc="http://schemas.openxmlformats.org/markup-compatibility/2006" xmlns:a14="http://schemas.microsoft.com/office/drawing/2010/main" val="505050" mc:Ignorable=""/>
            </a:gs>
            <a:gs pos="100000">
              <a:srgbClr xmlns:mc="http://schemas.openxmlformats.org/markup-compatibility/2006" xmlns:a14="http://schemas.microsoft.com/office/drawing/2010/main" val="9B9B9B" mc:Ignorable=""/>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2971800"/>
            <a:ext cx="9144000" cy="1981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man logo white.png"/>
          <p:cNvPicPr/>
          <p:nvPr/>
        </p:nvPicPr>
        <p:blipFill>
          <a:blip r:embed="rId3" cstate="print"/>
          <a:srcRect b="32212"/>
          <a:stretch>
            <a:fillRect/>
          </a:stretch>
        </p:blipFill>
        <p:spPr>
          <a:xfrm>
            <a:off x="0" y="5256680"/>
            <a:ext cx="1610597" cy="1601320"/>
          </a:xfrm>
          <a:prstGeom prst="rect">
            <a:avLst/>
          </a:prstGeom>
        </p:spPr>
      </p:pic>
      <p:pic>
        <p:nvPicPr>
          <p:cNvPr id="1027" name="Picture 3" descr="C:\Untitled-2.png"/>
          <p:cNvPicPr>
            <a:picLocks noChangeAspect="1" noChangeArrowheads="1"/>
          </p:cNvPicPr>
          <p:nvPr/>
        </p:nvPicPr>
        <p:blipFill>
          <a:blip r:embed="rId4"/>
          <a:srcRect/>
          <a:stretch>
            <a:fillRect/>
          </a:stretch>
        </p:blipFill>
        <p:spPr bwMode="auto">
          <a:xfrm>
            <a:off x="7620000" y="5105400"/>
            <a:ext cx="1341438" cy="1589088"/>
          </a:xfrm>
          <a:prstGeom prst="rect">
            <a:avLst/>
          </a:prstGeom>
          <a:noFill/>
        </p:spPr>
      </p:pic>
      <p:pic>
        <p:nvPicPr>
          <p:cNvPr id="7" name="Picture 6" descr="Uman logo white.png"/>
          <p:cNvPicPr/>
          <p:nvPr/>
        </p:nvPicPr>
        <p:blipFill>
          <a:blip r:embed="rId5" cstate="print"/>
          <a:srcRect t="72298"/>
          <a:stretch>
            <a:fillRect/>
          </a:stretch>
        </p:blipFill>
        <p:spPr>
          <a:xfrm>
            <a:off x="1524000" y="6172200"/>
            <a:ext cx="1687864" cy="685800"/>
          </a:xfrm>
          <a:prstGeom prst="rect">
            <a:avLst/>
          </a:prstGeom>
        </p:spPr>
      </p:pic>
      <p:grpSp>
        <p:nvGrpSpPr>
          <p:cNvPr id="13" name="Group 12"/>
          <p:cNvGrpSpPr/>
          <p:nvPr/>
        </p:nvGrpSpPr>
        <p:grpSpPr>
          <a:xfrm>
            <a:off x="0" y="914400"/>
            <a:ext cx="9144000" cy="2026800"/>
            <a:chOff x="0" y="609600"/>
            <a:chExt cx="9144000" cy="2026800"/>
          </a:xfrm>
        </p:grpSpPr>
        <p:sp>
          <p:nvSpPr>
            <p:cNvPr id="12" name="Rectangle 11"/>
            <p:cNvSpPr/>
            <p:nvPr/>
          </p:nvSpPr>
          <p:spPr>
            <a:xfrm>
              <a:off x="0" y="609600"/>
              <a:ext cx="9144000" cy="20268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838200"/>
              <a:ext cx="8763000" cy="1754326"/>
            </a:xfrm>
            <a:prstGeom prst="rect">
              <a:avLst/>
            </a:prstGeom>
            <a:solidFill>
              <a:schemeClr val="bg2"/>
            </a:solidFill>
            <a:ln>
              <a:noFill/>
            </a:ln>
          </p:spPr>
          <p:txBody>
            <a:bodyPr wrap="square" rtlCol="0">
              <a:spAutoFit/>
            </a:bodyPr>
            <a:lstStyle/>
            <a:p>
              <a:r>
                <a:rPr lang="en-US" sz="5400" dirty="0" smtClean="0">
                  <a:solidFill>
                    <a:schemeClr val="tx1">
                      <a:lumMod val="95000"/>
                      <a:lumOff val="5000"/>
                    </a:schemeClr>
                  </a:solidFill>
                </a:rPr>
                <a:t>Adapting and Simplifying UCMAN for the </a:t>
              </a:r>
              <a:r>
                <a:rPr lang="en-US" sz="5400" dirty="0" err="1" smtClean="0">
                  <a:solidFill>
                    <a:schemeClr val="tx1">
                      <a:lumMod val="95000"/>
                      <a:lumOff val="5000"/>
                    </a:schemeClr>
                  </a:solidFill>
                </a:rPr>
                <a:t>iPhone</a:t>
              </a:r>
              <a:endParaRPr lang="en-US" sz="5400" dirty="0">
                <a:solidFill>
                  <a:schemeClr val="tx1">
                    <a:lumMod val="95000"/>
                    <a:lumOff val="5000"/>
                  </a:schemeClr>
                </a:solidFill>
              </a:endParaRPr>
            </a:p>
          </p:txBody>
        </p:sp>
      </p:grpSp>
      <p:sp>
        <p:nvSpPr>
          <p:cNvPr id="18" name="TextBox 17"/>
          <p:cNvSpPr txBox="1"/>
          <p:nvPr/>
        </p:nvSpPr>
        <p:spPr>
          <a:xfrm>
            <a:off x="0" y="4306669"/>
            <a:ext cx="9144000" cy="646331"/>
          </a:xfrm>
          <a:prstGeom prst="rect">
            <a:avLst/>
          </a:prstGeom>
          <a:noFill/>
        </p:spPr>
        <p:txBody>
          <a:bodyPr wrap="square" rtlCol="0">
            <a:spAutoFit/>
          </a:bodyPr>
          <a:lstStyle/>
          <a:p>
            <a:pPr algn="r"/>
            <a:r>
              <a:rPr lang="en-US" dirty="0" smtClean="0">
                <a:solidFill>
                  <a:schemeClr val="bg2"/>
                </a:solidFill>
              </a:rPr>
              <a:t>Investigator: Sascha Zeisberger  </a:t>
            </a:r>
          </a:p>
          <a:p>
            <a:pPr algn="r"/>
            <a:r>
              <a:rPr lang="en-US" dirty="0" smtClean="0">
                <a:solidFill>
                  <a:schemeClr val="bg2"/>
                </a:solidFill>
              </a:rPr>
              <a:t>Supervisor: Prof. Richard Foss</a:t>
            </a:r>
            <a:endParaRPr lang="en-US" dirty="0">
              <a:solidFill>
                <a:schemeClr val="bg2"/>
              </a:solidFill>
            </a:endParaRPr>
          </a:p>
        </p:txBody>
      </p:sp>
      <p:sp>
        <p:nvSpPr>
          <p:cNvPr id="20" name="Rectangle 19"/>
          <p:cNvSpPr/>
          <p:nvPr/>
        </p:nvSpPr>
        <p:spPr>
          <a:xfrm>
            <a:off x="0" y="4953000"/>
            <a:ext cx="9144000" cy="252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179600"/>
            <a:ext cx="9144000" cy="377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man logo white.png"/>
          <p:cNvPicPr/>
          <p:nvPr/>
        </p:nvPicPr>
        <p:blipFill>
          <a:blip r:embed="rId3" cstate="print"/>
          <a:srcRect b="32212"/>
          <a:stretch>
            <a:fillRect/>
          </a:stretch>
        </p:blipFill>
        <p:spPr>
          <a:xfrm>
            <a:off x="0" y="5256680"/>
            <a:ext cx="1610597" cy="1601320"/>
          </a:xfrm>
          <a:prstGeom prst="rect">
            <a:avLst/>
          </a:prstGeom>
        </p:spPr>
      </p:pic>
      <p:pic>
        <p:nvPicPr>
          <p:cNvPr id="1027" name="Picture 3" descr="C:\Untitled-2.png"/>
          <p:cNvPicPr>
            <a:picLocks noChangeAspect="1" noChangeArrowheads="1"/>
          </p:cNvPicPr>
          <p:nvPr/>
        </p:nvPicPr>
        <p:blipFill>
          <a:blip r:embed="rId4"/>
          <a:srcRect/>
          <a:stretch>
            <a:fillRect/>
          </a:stretch>
        </p:blipFill>
        <p:spPr bwMode="auto">
          <a:xfrm>
            <a:off x="7620000" y="5105400"/>
            <a:ext cx="1341438" cy="1589088"/>
          </a:xfrm>
          <a:prstGeom prst="rect">
            <a:avLst/>
          </a:prstGeom>
          <a:noFill/>
        </p:spPr>
      </p:pic>
      <p:pic>
        <p:nvPicPr>
          <p:cNvPr id="7" name="Picture 6" descr="Uman logo white.png"/>
          <p:cNvPicPr/>
          <p:nvPr/>
        </p:nvPicPr>
        <p:blipFill>
          <a:blip r:embed="rId5" cstate="print"/>
          <a:srcRect t="72298"/>
          <a:stretch>
            <a:fillRect/>
          </a:stretch>
        </p:blipFill>
        <p:spPr>
          <a:xfrm>
            <a:off x="1524000" y="6172200"/>
            <a:ext cx="1687864" cy="685800"/>
          </a:xfrm>
          <a:prstGeom prst="rect">
            <a:avLst/>
          </a:prstGeom>
        </p:spPr>
      </p:pic>
      <p:grpSp>
        <p:nvGrpSpPr>
          <p:cNvPr id="2" name="Group 12"/>
          <p:cNvGrpSpPr/>
          <p:nvPr/>
        </p:nvGrpSpPr>
        <p:grpSpPr>
          <a:xfrm>
            <a:off x="0" y="457200"/>
            <a:ext cx="9144000" cy="685800"/>
            <a:chOff x="0" y="609600"/>
            <a:chExt cx="9144000" cy="2026800"/>
          </a:xfrm>
        </p:grpSpPr>
        <p:sp>
          <p:nvSpPr>
            <p:cNvPr id="12" name="Rectangle 11"/>
            <p:cNvSpPr/>
            <p:nvPr/>
          </p:nvSpPr>
          <p:spPr>
            <a:xfrm>
              <a:off x="0" y="609600"/>
              <a:ext cx="9144000" cy="20268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609600"/>
              <a:ext cx="8763000" cy="1719139"/>
            </a:xfrm>
            <a:prstGeom prst="rect">
              <a:avLst/>
            </a:prstGeom>
            <a:solidFill>
              <a:schemeClr val="bg2"/>
            </a:solidFill>
            <a:ln>
              <a:noFill/>
            </a:ln>
          </p:spPr>
          <p:txBody>
            <a:bodyPr wrap="square" rtlCol="0">
              <a:spAutoFit/>
            </a:bodyPr>
            <a:lstStyle/>
            <a:p>
              <a:r>
                <a:rPr lang="en-US" sz="3600" dirty="0" smtClean="0">
                  <a:solidFill>
                    <a:schemeClr val="tx1">
                      <a:lumMod val="95000"/>
                      <a:lumOff val="5000"/>
                    </a:schemeClr>
                  </a:solidFill>
                </a:rPr>
                <a:t>Background</a:t>
              </a:r>
              <a:endParaRPr lang="en-US" sz="3600" dirty="0">
                <a:solidFill>
                  <a:schemeClr val="tx1">
                    <a:lumMod val="95000"/>
                    <a:lumOff val="5000"/>
                  </a:schemeClr>
                </a:solidFill>
              </a:endParaRPr>
            </a:p>
          </p:txBody>
        </p:sp>
      </p:grpSp>
      <p:sp>
        <p:nvSpPr>
          <p:cNvPr id="18" name="TextBox 17"/>
          <p:cNvSpPr txBox="1"/>
          <p:nvPr/>
        </p:nvSpPr>
        <p:spPr>
          <a:xfrm>
            <a:off x="0" y="1258669"/>
            <a:ext cx="9144000" cy="4832092"/>
          </a:xfrm>
          <a:prstGeom prst="rect">
            <a:avLst/>
          </a:prstGeom>
          <a:noFill/>
        </p:spPr>
        <p:txBody>
          <a:bodyPr wrap="square" rtlCol="0">
            <a:spAutoFit/>
          </a:bodyPr>
          <a:lstStyle/>
          <a:p>
            <a:pPr>
              <a:lnSpc>
                <a:spcPct val="150000"/>
              </a:lnSpc>
              <a:buFont typeface="Arial" pitchFamily="34" charset="0"/>
              <a:buChar char="•"/>
            </a:pPr>
            <a:r>
              <a:rPr lang="en-US" sz="2800" dirty="0" smtClean="0">
                <a:solidFill>
                  <a:schemeClr val="bg2"/>
                </a:solidFill>
              </a:rPr>
              <a:t>What is UCMAN?</a:t>
            </a:r>
          </a:p>
          <a:p>
            <a:pPr lvl="1">
              <a:buFont typeface="Arial" pitchFamily="34" charset="0"/>
              <a:buChar char="•"/>
            </a:pPr>
            <a:r>
              <a:rPr lang="en-US" sz="2800" dirty="0" smtClean="0">
                <a:solidFill>
                  <a:schemeClr val="bg2"/>
                </a:solidFill>
              </a:rPr>
              <a:t>Audio Networking Application Suite</a:t>
            </a:r>
          </a:p>
          <a:p>
            <a:pPr lvl="1">
              <a:buFont typeface="Arial" pitchFamily="34" charset="0"/>
              <a:buChar char="•"/>
            </a:pPr>
            <a:r>
              <a:rPr lang="en-US" sz="2800" dirty="0" smtClean="0">
                <a:solidFill>
                  <a:schemeClr val="bg2"/>
                </a:solidFill>
              </a:rPr>
              <a:t>Connect, Control and Monitor Audio Devices</a:t>
            </a:r>
          </a:p>
          <a:p>
            <a:pPr lvl="1">
              <a:buFont typeface="Arial" pitchFamily="34" charset="0"/>
              <a:buChar char="•"/>
            </a:pPr>
            <a:r>
              <a:rPr lang="en-US" sz="2800" dirty="0" smtClean="0">
                <a:solidFill>
                  <a:schemeClr val="bg2"/>
                </a:solidFill>
              </a:rPr>
              <a:t>XFN Protocol</a:t>
            </a:r>
          </a:p>
          <a:p>
            <a:pPr lvl="1">
              <a:buFont typeface="Arial" pitchFamily="34" charset="0"/>
              <a:buChar char="•"/>
            </a:pPr>
            <a:r>
              <a:rPr lang="en-US" sz="2800" dirty="0">
                <a:solidFill>
                  <a:schemeClr val="bg2"/>
                </a:solidFill>
              </a:rPr>
              <a:t>GUI </a:t>
            </a:r>
            <a:r>
              <a:rPr lang="en-US" sz="2800" dirty="0" smtClean="0">
                <a:solidFill>
                  <a:schemeClr val="bg2"/>
                </a:solidFill>
              </a:rPr>
              <a:t>Centric</a:t>
            </a:r>
          </a:p>
          <a:p>
            <a:pPr lvl="1">
              <a:buFont typeface="Arial" pitchFamily="34" charset="0"/>
              <a:buChar char="•"/>
            </a:pPr>
            <a:endParaRPr lang="en-US" sz="2800" dirty="0" smtClean="0">
              <a:solidFill>
                <a:schemeClr val="bg2"/>
              </a:solidFill>
            </a:endParaRPr>
          </a:p>
          <a:p>
            <a:pPr>
              <a:lnSpc>
                <a:spcPct val="150000"/>
              </a:lnSpc>
              <a:buFont typeface="Arial" pitchFamily="34" charset="0"/>
              <a:buChar char="•"/>
            </a:pPr>
            <a:r>
              <a:rPr lang="en-US" sz="2800" dirty="0" smtClean="0">
                <a:solidFill>
                  <a:schemeClr val="bg2"/>
                </a:solidFill>
              </a:rPr>
              <a:t>Why use the iPhone as a platform?</a:t>
            </a:r>
          </a:p>
          <a:p>
            <a:endParaRPr lang="en-US" sz="2800" dirty="0" smtClean="0">
              <a:solidFill>
                <a:schemeClr val="bg2"/>
              </a:solidFill>
            </a:endParaRPr>
          </a:p>
          <a:p>
            <a:endParaRPr lang="en-US" sz="2800" dirty="0" smtClean="0">
              <a:solidFill>
                <a:schemeClr val="bg2"/>
              </a:solidFill>
            </a:endParaRPr>
          </a:p>
          <a:p>
            <a:endParaRPr lang="en-US" sz="2800" dirty="0">
              <a:solidFill>
                <a:schemeClr val="bg2"/>
              </a:solidFill>
            </a:endParaRPr>
          </a:p>
        </p:txBody>
      </p:sp>
      <p:sp>
        <p:nvSpPr>
          <p:cNvPr id="20" name="Rectangle 19"/>
          <p:cNvSpPr/>
          <p:nvPr/>
        </p:nvSpPr>
        <p:spPr>
          <a:xfrm>
            <a:off x="0" y="4953000"/>
            <a:ext cx="9144000" cy="252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179600"/>
            <a:ext cx="9144000" cy="4383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04800" y="1447800"/>
            <a:ext cx="9144000" cy="2246769"/>
          </a:xfrm>
          <a:prstGeom prst="rect">
            <a:avLst/>
          </a:prstGeom>
          <a:noFill/>
        </p:spPr>
        <p:txBody>
          <a:bodyPr wrap="square" rtlCol="0">
            <a:spAutoFit/>
          </a:bodyPr>
          <a:lstStyle/>
          <a:p>
            <a:pPr>
              <a:lnSpc>
                <a:spcPct val="150000"/>
              </a:lnSpc>
            </a:pPr>
            <a:r>
              <a:rPr lang="en-US" sz="2800" dirty="0" smtClean="0">
                <a:solidFill>
                  <a:schemeClr val="bg2"/>
                </a:solidFill>
              </a:rPr>
              <a:t>Audio Device</a:t>
            </a:r>
          </a:p>
          <a:p>
            <a:pPr>
              <a:lnSpc>
                <a:spcPct val="150000"/>
              </a:lnSpc>
            </a:pPr>
            <a:r>
              <a:rPr lang="en-US" sz="2800" dirty="0" smtClean="0">
                <a:solidFill>
                  <a:schemeClr val="bg2"/>
                </a:solidFill>
              </a:rPr>
              <a:t>UCMAN Station</a:t>
            </a:r>
          </a:p>
          <a:p>
            <a:endParaRPr lang="en-US" sz="2800" dirty="0" smtClean="0">
              <a:solidFill>
                <a:schemeClr val="bg2"/>
              </a:solidFill>
            </a:endParaRPr>
          </a:p>
          <a:p>
            <a:endParaRPr lang="en-US" sz="2800" dirty="0">
              <a:solidFill>
                <a:schemeClr val="bg2"/>
              </a:solidFill>
            </a:endParaRPr>
          </a:p>
        </p:txBody>
      </p:sp>
      <p:pic>
        <p:nvPicPr>
          <p:cNvPr id="4" name="Picture 3" descr="Uman logo white.png"/>
          <p:cNvPicPr/>
          <p:nvPr/>
        </p:nvPicPr>
        <p:blipFill>
          <a:blip r:embed="rId3" cstate="print"/>
          <a:srcRect b="32212"/>
          <a:stretch>
            <a:fillRect/>
          </a:stretch>
        </p:blipFill>
        <p:spPr>
          <a:xfrm>
            <a:off x="0" y="5635485"/>
            <a:ext cx="1229597" cy="1222515"/>
          </a:xfrm>
          <a:prstGeom prst="rect">
            <a:avLst/>
          </a:prstGeom>
        </p:spPr>
      </p:pic>
      <p:pic>
        <p:nvPicPr>
          <p:cNvPr id="1027" name="Picture 3" descr="C:\Untitled-2.png"/>
          <p:cNvPicPr>
            <a:picLocks noChangeAspect="1" noChangeArrowheads="1"/>
          </p:cNvPicPr>
          <p:nvPr/>
        </p:nvPicPr>
        <p:blipFill>
          <a:blip r:embed="rId4"/>
          <a:srcRect/>
          <a:stretch>
            <a:fillRect/>
          </a:stretch>
        </p:blipFill>
        <p:spPr bwMode="auto">
          <a:xfrm>
            <a:off x="8077200" y="5638800"/>
            <a:ext cx="884238" cy="1047482"/>
          </a:xfrm>
          <a:prstGeom prst="rect">
            <a:avLst/>
          </a:prstGeom>
          <a:noFill/>
        </p:spPr>
      </p:pic>
      <p:pic>
        <p:nvPicPr>
          <p:cNvPr id="7" name="Picture 6" descr="Uman logo white.png"/>
          <p:cNvPicPr/>
          <p:nvPr/>
        </p:nvPicPr>
        <p:blipFill>
          <a:blip r:embed="rId5" cstate="print"/>
          <a:srcRect t="72298"/>
          <a:stretch>
            <a:fillRect/>
          </a:stretch>
        </p:blipFill>
        <p:spPr>
          <a:xfrm>
            <a:off x="1219200" y="6388927"/>
            <a:ext cx="1154464" cy="469073"/>
          </a:xfrm>
          <a:prstGeom prst="rect">
            <a:avLst/>
          </a:prstGeom>
        </p:spPr>
      </p:pic>
      <p:grpSp>
        <p:nvGrpSpPr>
          <p:cNvPr id="2" name="Group 12"/>
          <p:cNvGrpSpPr/>
          <p:nvPr/>
        </p:nvGrpSpPr>
        <p:grpSpPr>
          <a:xfrm>
            <a:off x="0" y="457200"/>
            <a:ext cx="9144000" cy="685800"/>
            <a:chOff x="0" y="609600"/>
            <a:chExt cx="9144000" cy="2026800"/>
          </a:xfrm>
        </p:grpSpPr>
        <p:sp>
          <p:nvSpPr>
            <p:cNvPr id="12" name="Rectangle 11"/>
            <p:cNvSpPr/>
            <p:nvPr/>
          </p:nvSpPr>
          <p:spPr>
            <a:xfrm>
              <a:off x="0" y="609600"/>
              <a:ext cx="9144000" cy="20268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609600"/>
              <a:ext cx="8763000" cy="1910154"/>
            </a:xfrm>
            <a:prstGeom prst="rect">
              <a:avLst/>
            </a:prstGeom>
            <a:solidFill>
              <a:schemeClr val="bg2"/>
            </a:solidFill>
            <a:ln>
              <a:noFill/>
            </a:ln>
          </p:spPr>
          <p:txBody>
            <a:bodyPr wrap="square" rtlCol="0">
              <a:spAutoFit/>
            </a:bodyPr>
            <a:lstStyle/>
            <a:p>
              <a:r>
                <a:rPr lang="en-US" sz="3600" dirty="0" smtClean="0">
                  <a:solidFill>
                    <a:schemeClr val="tx1">
                      <a:lumMod val="95000"/>
                      <a:lumOff val="5000"/>
                    </a:schemeClr>
                  </a:solidFill>
                </a:rPr>
                <a:t>Scenario</a:t>
              </a:r>
              <a:endParaRPr lang="en-US" sz="3600" dirty="0">
                <a:solidFill>
                  <a:schemeClr val="tx1">
                    <a:lumMod val="95000"/>
                    <a:lumOff val="5000"/>
                  </a:schemeClr>
                </a:solidFill>
              </a:endParaRPr>
            </a:p>
          </p:txBody>
        </p:sp>
      </p:grpSp>
      <p:sp>
        <p:nvSpPr>
          <p:cNvPr id="20" name="Rectangle 19"/>
          <p:cNvSpPr/>
          <p:nvPr/>
        </p:nvSpPr>
        <p:spPr>
          <a:xfrm>
            <a:off x="0" y="5562600"/>
            <a:ext cx="9144000" cy="252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6"/>
          <a:srcRect/>
          <a:stretch>
            <a:fillRect/>
          </a:stretch>
        </p:blipFill>
        <p:spPr bwMode="auto">
          <a:xfrm>
            <a:off x="2819400" y="1219200"/>
            <a:ext cx="5874843" cy="4267200"/>
          </a:xfrm>
          <a:prstGeom prst="rect">
            <a:avLst/>
          </a:prstGeom>
          <a:noFill/>
          <a:ln w="9525">
            <a:noFill/>
            <a:miter lim="800000"/>
            <a:headEnd/>
            <a:tailEnd/>
          </a:ln>
          <a:effectLst/>
        </p:spPr>
      </p:pic>
      <p:sp>
        <p:nvSpPr>
          <p:cNvPr id="21" name="Oval 20"/>
          <p:cNvSpPr/>
          <p:nvPr/>
        </p:nvSpPr>
        <p:spPr>
          <a:xfrm>
            <a:off x="6324600" y="3429000"/>
            <a:ext cx="152400" cy="152400"/>
          </a:xfrm>
          <a:prstGeom prst="ellipse">
            <a:avLst/>
          </a:prstGeom>
          <a:solidFill>
            <a:srgbClr xmlns:mc="http://schemas.openxmlformats.org/markup-compatibility/2006" xmlns:a14="http://schemas.microsoft.com/office/drawing/2010/main" val="FFC000" mc:Ignorabl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15200" y="3505200"/>
            <a:ext cx="152400" cy="152400"/>
          </a:xfrm>
          <a:prstGeom prst="ellipse">
            <a:avLst/>
          </a:prstGeom>
          <a:solidFill>
            <a:srgbClr xmlns:mc="http://schemas.openxmlformats.org/markup-compatibility/2006" xmlns:a14="http://schemas.microsoft.com/office/drawing/2010/main" val="FFC000" mc:Ignorabl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458200" y="3733800"/>
            <a:ext cx="152400" cy="152400"/>
          </a:xfrm>
          <a:prstGeom prst="ellipse">
            <a:avLst/>
          </a:prstGeom>
          <a:solidFill>
            <a:srgbClr xmlns:mc="http://schemas.openxmlformats.org/markup-compatibility/2006" xmlns:a14="http://schemas.microsoft.com/office/drawing/2010/main" val="FFC000" mc:Ignorabl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048000" y="3657600"/>
            <a:ext cx="152400" cy="152400"/>
          </a:xfrm>
          <a:prstGeom prst="ellipse">
            <a:avLst/>
          </a:prstGeom>
          <a:solidFill>
            <a:srgbClr xmlns:mc="http://schemas.openxmlformats.org/markup-compatibility/2006" xmlns:a14="http://schemas.microsoft.com/office/drawing/2010/main" val="FFC000" mc:Ignorabl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91000" y="3505200"/>
            <a:ext cx="152400" cy="152400"/>
          </a:xfrm>
          <a:prstGeom prst="ellipse">
            <a:avLst/>
          </a:prstGeom>
          <a:solidFill>
            <a:srgbClr xmlns:mc="http://schemas.openxmlformats.org/markup-compatibility/2006" xmlns:a14="http://schemas.microsoft.com/office/drawing/2010/main" val="FFC000" mc:Ignorabl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3429000"/>
            <a:ext cx="152400" cy="152400"/>
          </a:xfrm>
          <a:prstGeom prst="ellipse">
            <a:avLst/>
          </a:prstGeom>
          <a:solidFill>
            <a:srgbClr xmlns:mc="http://schemas.openxmlformats.org/markup-compatibility/2006" xmlns:a14="http://schemas.microsoft.com/office/drawing/2010/main" val="FF0000" mc:Ignorabl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220655" y="3743159"/>
            <a:ext cx="4856545" cy="819881"/>
          </a:xfrm>
          <a:custGeom>
            <a:avLst/>
            <a:gdLst>
              <a:gd name="connsiteX0" fmla="*/ 26637 w 4856545"/>
              <a:gd name="connsiteY0" fmla="*/ 735056 h 819881"/>
              <a:gd name="connsiteX1" fmla="*/ 61806 w 4856545"/>
              <a:gd name="connsiteY1" fmla="*/ 723333 h 819881"/>
              <a:gd name="connsiteX2" fmla="*/ 143868 w 4856545"/>
              <a:gd name="connsiteY2" fmla="*/ 676441 h 819881"/>
              <a:gd name="connsiteX3" fmla="*/ 225929 w 4856545"/>
              <a:gd name="connsiteY3" fmla="*/ 641272 h 819881"/>
              <a:gd name="connsiteX4" fmla="*/ 261099 w 4856545"/>
              <a:gd name="connsiteY4" fmla="*/ 617826 h 819881"/>
              <a:gd name="connsiteX5" fmla="*/ 331437 w 4856545"/>
              <a:gd name="connsiteY5" fmla="*/ 594379 h 819881"/>
              <a:gd name="connsiteX6" fmla="*/ 448668 w 4856545"/>
              <a:gd name="connsiteY6" fmla="*/ 535764 h 819881"/>
              <a:gd name="connsiteX7" fmla="*/ 495560 w 4856545"/>
              <a:gd name="connsiteY7" fmla="*/ 512318 h 819881"/>
              <a:gd name="connsiteX8" fmla="*/ 565899 w 4856545"/>
              <a:gd name="connsiteY8" fmla="*/ 488872 h 819881"/>
              <a:gd name="connsiteX9" fmla="*/ 636237 w 4856545"/>
              <a:gd name="connsiteY9" fmla="*/ 453703 h 819881"/>
              <a:gd name="connsiteX10" fmla="*/ 671406 w 4856545"/>
              <a:gd name="connsiteY10" fmla="*/ 430256 h 819881"/>
              <a:gd name="connsiteX11" fmla="*/ 706575 w 4856545"/>
              <a:gd name="connsiteY11" fmla="*/ 418533 h 819881"/>
              <a:gd name="connsiteX12" fmla="*/ 741745 w 4856545"/>
              <a:gd name="connsiteY12" fmla="*/ 395087 h 819881"/>
              <a:gd name="connsiteX13" fmla="*/ 776914 w 4856545"/>
              <a:gd name="connsiteY13" fmla="*/ 383364 h 819881"/>
              <a:gd name="connsiteX14" fmla="*/ 894145 w 4856545"/>
              <a:gd name="connsiteY14" fmla="*/ 336472 h 819881"/>
              <a:gd name="connsiteX15" fmla="*/ 964483 w 4856545"/>
              <a:gd name="connsiteY15" fmla="*/ 301303 h 819881"/>
              <a:gd name="connsiteX16" fmla="*/ 1034822 w 4856545"/>
              <a:gd name="connsiteY16" fmla="*/ 277856 h 819881"/>
              <a:gd name="connsiteX17" fmla="*/ 1105160 w 4856545"/>
              <a:gd name="connsiteY17" fmla="*/ 242687 h 819881"/>
              <a:gd name="connsiteX18" fmla="*/ 1140329 w 4856545"/>
              <a:gd name="connsiteY18" fmla="*/ 219241 h 819881"/>
              <a:gd name="connsiteX19" fmla="*/ 1210668 w 4856545"/>
              <a:gd name="connsiteY19" fmla="*/ 195795 h 819881"/>
              <a:gd name="connsiteX20" fmla="*/ 1245837 w 4856545"/>
              <a:gd name="connsiteY20" fmla="*/ 184072 h 819881"/>
              <a:gd name="connsiteX21" fmla="*/ 1339622 w 4856545"/>
              <a:gd name="connsiteY21" fmla="*/ 160626 h 819881"/>
              <a:gd name="connsiteX22" fmla="*/ 1468575 w 4856545"/>
              <a:gd name="connsiteY22" fmla="*/ 125456 h 819881"/>
              <a:gd name="connsiteX23" fmla="*/ 1527191 w 4856545"/>
              <a:gd name="connsiteY23" fmla="*/ 113733 h 819881"/>
              <a:gd name="connsiteX24" fmla="*/ 1703037 w 4856545"/>
              <a:gd name="connsiteY24" fmla="*/ 78564 h 819881"/>
              <a:gd name="connsiteX25" fmla="*/ 1738206 w 4856545"/>
              <a:gd name="connsiteY25" fmla="*/ 66841 h 819881"/>
              <a:gd name="connsiteX26" fmla="*/ 2148514 w 4856545"/>
              <a:gd name="connsiteY26" fmla="*/ 43395 h 819881"/>
              <a:gd name="connsiteX27" fmla="*/ 2207129 w 4856545"/>
              <a:gd name="connsiteY27" fmla="*/ 31672 h 819881"/>
              <a:gd name="connsiteX28" fmla="*/ 2945683 w 4856545"/>
              <a:gd name="connsiteY28" fmla="*/ 55118 h 819881"/>
              <a:gd name="connsiteX29" fmla="*/ 2992575 w 4856545"/>
              <a:gd name="connsiteY29" fmla="*/ 66841 h 819881"/>
              <a:gd name="connsiteX30" fmla="*/ 3074637 w 4856545"/>
              <a:gd name="connsiteY30" fmla="*/ 90287 h 819881"/>
              <a:gd name="connsiteX31" fmla="*/ 3144975 w 4856545"/>
              <a:gd name="connsiteY31" fmla="*/ 102010 h 819881"/>
              <a:gd name="connsiteX32" fmla="*/ 3180145 w 4856545"/>
              <a:gd name="connsiteY32" fmla="*/ 113733 h 819881"/>
              <a:gd name="connsiteX33" fmla="*/ 3320822 w 4856545"/>
              <a:gd name="connsiteY33" fmla="*/ 137179 h 819881"/>
              <a:gd name="connsiteX34" fmla="*/ 3473222 w 4856545"/>
              <a:gd name="connsiteY34" fmla="*/ 172349 h 819881"/>
              <a:gd name="connsiteX35" fmla="*/ 3520114 w 4856545"/>
              <a:gd name="connsiteY35" fmla="*/ 184072 h 819881"/>
              <a:gd name="connsiteX36" fmla="*/ 3555283 w 4856545"/>
              <a:gd name="connsiteY36" fmla="*/ 195795 h 819881"/>
              <a:gd name="connsiteX37" fmla="*/ 3649068 w 4856545"/>
              <a:gd name="connsiteY37" fmla="*/ 219241 h 819881"/>
              <a:gd name="connsiteX38" fmla="*/ 3684237 w 4856545"/>
              <a:gd name="connsiteY38" fmla="*/ 230964 h 819881"/>
              <a:gd name="connsiteX39" fmla="*/ 3731129 w 4856545"/>
              <a:gd name="connsiteY39" fmla="*/ 242687 h 819881"/>
              <a:gd name="connsiteX40" fmla="*/ 3801468 w 4856545"/>
              <a:gd name="connsiteY40" fmla="*/ 266133 h 819881"/>
              <a:gd name="connsiteX41" fmla="*/ 3836637 w 4856545"/>
              <a:gd name="connsiteY41" fmla="*/ 289579 h 819881"/>
              <a:gd name="connsiteX42" fmla="*/ 3906975 w 4856545"/>
              <a:gd name="connsiteY42" fmla="*/ 313026 h 819881"/>
              <a:gd name="connsiteX43" fmla="*/ 3965591 w 4856545"/>
              <a:gd name="connsiteY43" fmla="*/ 348195 h 819881"/>
              <a:gd name="connsiteX44" fmla="*/ 4000760 w 4856545"/>
              <a:gd name="connsiteY44" fmla="*/ 371641 h 819881"/>
              <a:gd name="connsiteX45" fmla="*/ 4071099 w 4856545"/>
              <a:gd name="connsiteY45" fmla="*/ 395087 h 819881"/>
              <a:gd name="connsiteX46" fmla="*/ 4176606 w 4856545"/>
              <a:gd name="connsiteY46" fmla="*/ 441979 h 819881"/>
              <a:gd name="connsiteX47" fmla="*/ 4211775 w 4856545"/>
              <a:gd name="connsiteY47" fmla="*/ 453703 h 819881"/>
              <a:gd name="connsiteX48" fmla="*/ 4246945 w 4856545"/>
              <a:gd name="connsiteY48" fmla="*/ 465426 h 819881"/>
              <a:gd name="connsiteX49" fmla="*/ 4317283 w 4856545"/>
              <a:gd name="connsiteY49" fmla="*/ 500595 h 819881"/>
              <a:gd name="connsiteX50" fmla="*/ 4387622 w 4856545"/>
              <a:gd name="connsiteY50" fmla="*/ 535764 h 819881"/>
              <a:gd name="connsiteX51" fmla="*/ 4457960 w 4856545"/>
              <a:gd name="connsiteY51" fmla="*/ 582656 h 819881"/>
              <a:gd name="connsiteX52" fmla="*/ 4493129 w 4856545"/>
              <a:gd name="connsiteY52" fmla="*/ 606103 h 819881"/>
              <a:gd name="connsiteX53" fmla="*/ 4528299 w 4856545"/>
              <a:gd name="connsiteY53" fmla="*/ 617826 h 819881"/>
              <a:gd name="connsiteX54" fmla="*/ 4563468 w 4856545"/>
              <a:gd name="connsiteY54" fmla="*/ 641272 h 819881"/>
              <a:gd name="connsiteX55" fmla="*/ 4598637 w 4856545"/>
              <a:gd name="connsiteY55" fmla="*/ 652995 h 819881"/>
              <a:gd name="connsiteX56" fmla="*/ 4668975 w 4856545"/>
              <a:gd name="connsiteY56" fmla="*/ 699887 h 819881"/>
              <a:gd name="connsiteX57" fmla="*/ 4692422 w 4856545"/>
              <a:gd name="connsiteY57" fmla="*/ 723333 h 819881"/>
              <a:gd name="connsiteX58" fmla="*/ 4727591 w 4856545"/>
              <a:gd name="connsiteY58" fmla="*/ 735056 h 819881"/>
              <a:gd name="connsiteX59" fmla="*/ 4786206 w 4856545"/>
              <a:gd name="connsiteY59" fmla="*/ 781949 h 819881"/>
              <a:gd name="connsiteX60" fmla="*/ 4821375 w 4856545"/>
              <a:gd name="connsiteY60" fmla="*/ 793672 h 819881"/>
              <a:gd name="connsiteX61" fmla="*/ 4856545 w 4856545"/>
              <a:gd name="connsiteY61" fmla="*/ 817118 h 8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56545" h="819881">
                <a:moveTo>
                  <a:pt x="26637" y="735056"/>
                </a:moveTo>
                <a:cubicBezTo>
                  <a:pt x="38360" y="731148"/>
                  <a:pt x="50753" y="728859"/>
                  <a:pt x="61806" y="723333"/>
                </a:cubicBezTo>
                <a:cubicBezTo>
                  <a:pt x="179539" y="664467"/>
                  <a:pt x="0" y="738098"/>
                  <a:pt x="143868" y="676441"/>
                </a:cubicBezTo>
                <a:cubicBezTo>
                  <a:pt x="209628" y="648258"/>
                  <a:pt x="148168" y="685706"/>
                  <a:pt x="225929" y="641272"/>
                </a:cubicBezTo>
                <a:cubicBezTo>
                  <a:pt x="238162" y="634282"/>
                  <a:pt x="248224" y="623548"/>
                  <a:pt x="261099" y="617826"/>
                </a:cubicBezTo>
                <a:cubicBezTo>
                  <a:pt x="283683" y="607788"/>
                  <a:pt x="310873" y="608088"/>
                  <a:pt x="331437" y="594379"/>
                </a:cubicBezTo>
                <a:cubicBezTo>
                  <a:pt x="415181" y="538550"/>
                  <a:pt x="374438" y="554321"/>
                  <a:pt x="448668" y="535764"/>
                </a:cubicBezTo>
                <a:cubicBezTo>
                  <a:pt x="464299" y="527949"/>
                  <a:pt x="479334" y="518808"/>
                  <a:pt x="495560" y="512318"/>
                </a:cubicBezTo>
                <a:cubicBezTo>
                  <a:pt x="518507" y="503139"/>
                  <a:pt x="565899" y="488872"/>
                  <a:pt x="565899" y="488872"/>
                </a:cubicBezTo>
                <a:cubicBezTo>
                  <a:pt x="666698" y="421673"/>
                  <a:pt x="539158" y="502244"/>
                  <a:pt x="636237" y="453703"/>
                </a:cubicBezTo>
                <a:cubicBezTo>
                  <a:pt x="648839" y="447402"/>
                  <a:pt x="658804" y="436557"/>
                  <a:pt x="671406" y="430256"/>
                </a:cubicBezTo>
                <a:cubicBezTo>
                  <a:pt x="682458" y="424730"/>
                  <a:pt x="695522" y="424059"/>
                  <a:pt x="706575" y="418533"/>
                </a:cubicBezTo>
                <a:cubicBezTo>
                  <a:pt x="719177" y="412232"/>
                  <a:pt x="729143" y="401388"/>
                  <a:pt x="741745" y="395087"/>
                </a:cubicBezTo>
                <a:cubicBezTo>
                  <a:pt x="752798" y="389561"/>
                  <a:pt x="765556" y="388232"/>
                  <a:pt x="776914" y="383364"/>
                </a:cubicBezTo>
                <a:cubicBezTo>
                  <a:pt x="897659" y="331616"/>
                  <a:pt x="734044" y="389838"/>
                  <a:pt x="894145" y="336472"/>
                </a:cubicBezTo>
                <a:cubicBezTo>
                  <a:pt x="1022397" y="293722"/>
                  <a:pt x="828141" y="361900"/>
                  <a:pt x="964483" y="301303"/>
                </a:cubicBezTo>
                <a:cubicBezTo>
                  <a:pt x="987068" y="291265"/>
                  <a:pt x="1034822" y="277856"/>
                  <a:pt x="1034822" y="277856"/>
                </a:cubicBezTo>
                <a:cubicBezTo>
                  <a:pt x="1135611" y="210663"/>
                  <a:pt x="1008089" y="291222"/>
                  <a:pt x="1105160" y="242687"/>
                </a:cubicBezTo>
                <a:cubicBezTo>
                  <a:pt x="1117762" y="236386"/>
                  <a:pt x="1127454" y="224963"/>
                  <a:pt x="1140329" y="219241"/>
                </a:cubicBezTo>
                <a:cubicBezTo>
                  <a:pt x="1162913" y="209204"/>
                  <a:pt x="1187222" y="203610"/>
                  <a:pt x="1210668" y="195795"/>
                </a:cubicBezTo>
                <a:cubicBezTo>
                  <a:pt x="1222391" y="191887"/>
                  <a:pt x="1233849" y="187069"/>
                  <a:pt x="1245837" y="184072"/>
                </a:cubicBezTo>
                <a:cubicBezTo>
                  <a:pt x="1277099" y="176257"/>
                  <a:pt x="1309052" y="170816"/>
                  <a:pt x="1339622" y="160626"/>
                </a:cubicBezTo>
                <a:cubicBezTo>
                  <a:pt x="1390146" y="143785"/>
                  <a:pt x="1402478" y="138675"/>
                  <a:pt x="1468575" y="125456"/>
                </a:cubicBezTo>
                <a:cubicBezTo>
                  <a:pt x="1488114" y="121548"/>
                  <a:pt x="1507776" y="118213"/>
                  <a:pt x="1527191" y="113733"/>
                </a:cubicBezTo>
                <a:cubicBezTo>
                  <a:pt x="1674163" y="79817"/>
                  <a:pt x="1566453" y="98076"/>
                  <a:pt x="1703037" y="78564"/>
                </a:cubicBezTo>
                <a:cubicBezTo>
                  <a:pt x="1714760" y="74656"/>
                  <a:pt x="1726089" y="69264"/>
                  <a:pt x="1738206" y="66841"/>
                </a:cubicBezTo>
                <a:cubicBezTo>
                  <a:pt x="1862410" y="42000"/>
                  <a:pt x="2055128" y="46730"/>
                  <a:pt x="2148514" y="43395"/>
                </a:cubicBezTo>
                <a:cubicBezTo>
                  <a:pt x="2168052" y="39487"/>
                  <a:pt x="2187204" y="31672"/>
                  <a:pt x="2207129" y="31672"/>
                </a:cubicBezTo>
                <a:cubicBezTo>
                  <a:pt x="2533133" y="31672"/>
                  <a:pt x="2697652" y="0"/>
                  <a:pt x="2945683" y="55118"/>
                </a:cubicBezTo>
                <a:cubicBezTo>
                  <a:pt x="2961411" y="58613"/>
                  <a:pt x="2977083" y="62415"/>
                  <a:pt x="2992575" y="66841"/>
                </a:cubicBezTo>
                <a:cubicBezTo>
                  <a:pt x="3044713" y="81738"/>
                  <a:pt x="3013562" y="78072"/>
                  <a:pt x="3074637" y="90287"/>
                </a:cubicBezTo>
                <a:cubicBezTo>
                  <a:pt x="3097945" y="94949"/>
                  <a:pt x="3121772" y="96854"/>
                  <a:pt x="3144975" y="102010"/>
                </a:cubicBezTo>
                <a:cubicBezTo>
                  <a:pt x="3157038" y="104691"/>
                  <a:pt x="3168028" y="111310"/>
                  <a:pt x="3180145" y="113733"/>
                </a:cubicBezTo>
                <a:cubicBezTo>
                  <a:pt x="3226761" y="123056"/>
                  <a:pt x="3320822" y="137179"/>
                  <a:pt x="3320822" y="137179"/>
                </a:cubicBezTo>
                <a:cubicBezTo>
                  <a:pt x="3417855" y="169526"/>
                  <a:pt x="3266289" y="120616"/>
                  <a:pt x="3473222" y="172349"/>
                </a:cubicBezTo>
                <a:cubicBezTo>
                  <a:pt x="3488853" y="176257"/>
                  <a:pt x="3504622" y="179646"/>
                  <a:pt x="3520114" y="184072"/>
                </a:cubicBezTo>
                <a:cubicBezTo>
                  <a:pt x="3531996" y="187467"/>
                  <a:pt x="3543361" y="192544"/>
                  <a:pt x="3555283" y="195795"/>
                </a:cubicBezTo>
                <a:cubicBezTo>
                  <a:pt x="3586371" y="204274"/>
                  <a:pt x="3618498" y="209051"/>
                  <a:pt x="3649068" y="219241"/>
                </a:cubicBezTo>
                <a:cubicBezTo>
                  <a:pt x="3660791" y="223149"/>
                  <a:pt x="3672355" y="227569"/>
                  <a:pt x="3684237" y="230964"/>
                </a:cubicBezTo>
                <a:cubicBezTo>
                  <a:pt x="3699729" y="235390"/>
                  <a:pt x="3715697" y="238057"/>
                  <a:pt x="3731129" y="242687"/>
                </a:cubicBezTo>
                <a:cubicBezTo>
                  <a:pt x="3754801" y="249789"/>
                  <a:pt x="3780904" y="252424"/>
                  <a:pt x="3801468" y="266133"/>
                </a:cubicBezTo>
                <a:cubicBezTo>
                  <a:pt x="3813191" y="273948"/>
                  <a:pt x="3823762" y="283857"/>
                  <a:pt x="3836637" y="289579"/>
                </a:cubicBezTo>
                <a:cubicBezTo>
                  <a:pt x="3859221" y="299617"/>
                  <a:pt x="3906975" y="313026"/>
                  <a:pt x="3906975" y="313026"/>
                </a:cubicBezTo>
                <a:cubicBezTo>
                  <a:pt x="3952773" y="358822"/>
                  <a:pt x="3904717" y="317758"/>
                  <a:pt x="3965591" y="348195"/>
                </a:cubicBezTo>
                <a:cubicBezTo>
                  <a:pt x="3978193" y="354496"/>
                  <a:pt x="3987885" y="365919"/>
                  <a:pt x="4000760" y="371641"/>
                </a:cubicBezTo>
                <a:cubicBezTo>
                  <a:pt x="4023344" y="381678"/>
                  <a:pt x="4071099" y="395087"/>
                  <a:pt x="4071099" y="395087"/>
                </a:cubicBezTo>
                <a:cubicBezTo>
                  <a:pt x="4126833" y="432243"/>
                  <a:pt x="4092899" y="414076"/>
                  <a:pt x="4176606" y="441979"/>
                </a:cubicBezTo>
                <a:lnTo>
                  <a:pt x="4211775" y="453703"/>
                </a:lnTo>
                <a:lnTo>
                  <a:pt x="4246945" y="465426"/>
                </a:lnTo>
                <a:cubicBezTo>
                  <a:pt x="4347734" y="532619"/>
                  <a:pt x="4220212" y="452060"/>
                  <a:pt x="4317283" y="500595"/>
                </a:cubicBezTo>
                <a:cubicBezTo>
                  <a:pt x="4408182" y="546045"/>
                  <a:pt x="4299224" y="506299"/>
                  <a:pt x="4387622" y="535764"/>
                </a:cubicBezTo>
                <a:lnTo>
                  <a:pt x="4457960" y="582656"/>
                </a:lnTo>
                <a:cubicBezTo>
                  <a:pt x="4469683" y="590472"/>
                  <a:pt x="4479763" y="601648"/>
                  <a:pt x="4493129" y="606103"/>
                </a:cubicBezTo>
                <a:lnTo>
                  <a:pt x="4528299" y="617826"/>
                </a:lnTo>
                <a:cubicBezTo>
                  <a:pt x="4540022" y="625641"/>
                  <a:pt x="4550866" y="634971"/>
                  <a:pt x="4563468" y="641272"/>
                </a:cubicBezTo>
                <a:cubicBezTo>
                  <a:pt x="4574521" y="646798"/>
                  <a:pt x="4587835" y="646994"/>
                  <a:pt x="4598637" y="652995"/>
                </a:cubicBezTo>
                <a:cubicBezTo>
                  <a:pt x="4623270" y="666680"/>
                  <a:pt x="4649049" y="679962"/>
                  <a:pt x="4668975" y="699887"/>
                </a:cubicBezTo>
                <a:cubicBezTo>
                  <a:pt x="4676791" y="707702"/>
                  <a:pt x="4682944" y="717646"/>
                  <a:pt x="4692422" y="723333"/>
                </a:cubicBezTo>
                <a:cubicBezTo>
                  <a:pt x="4703018" y="729691"/>
                  <a:pt x="4715868" y="731148"/>
                  <a:pt x="4727591" y="735056"/>
                </a:cubicBezTo>
                <a:cubicBezTo>
                  <a:pt x="4749399" y="756865"/>
                  <a:pt x="4756628" y="767160"/>
                  <a:pt x="4786206" y="781949"/>
                </a:cubicBezTo>
                <a:cubicBezTo>
                  <a:pt x="4797259" y="787475"/>
                  <a:pt x="4809652" y="789764"/>
                  <a:pt x="4821375" y="793672"/>
                </a:cubicBezTo>
                <a:cubicBezTo>
                  <a:pt x="4847585" y="819881"/>
                  <a:pt x="4833769" y="817118"/>
                  <a:pt x="4856545" y="817118"/>
                </a:cubicBezTo>
              </a:path>
            </a:pathLst>
          </a:custGeom>
          <a:ln w="28575" cap="flat">
            <a:solidFill>
              <a:srgbClr xmlns:mc="http://schemas.openxmlformats.org/markup-compatibility/2006" xmlns:a14="http://schemas.microsoft.com/office/drawing/2010/main" val="FF0000" mc:Ignorable=""/>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76200" y="1752600"/>
            <a:ext cx="152400" cy="152400"/>
          </a:xfrm>
          <a:prstGeom prst="ellipse">
            <a:avLst/>
          </a:prstGeom>
          <a:solidFill>
            <a:srgbClr xmlns:mc="http://schemas.openxmlformats.org/markup-compatibility/2006" xmlns:a14="http://schemas.microsoft.com/office/drawing/2010/main" val="FFC000" mc:Ignorabl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6200" y="2438400"/>
            <a:ext cx="152400" cy="152400"/>
          </a:xfrm>
          <a:prstGeom prst="ellipse">
            <a:avLst/>
          </a:prstGeom>
          <a:solidFill>
            <a:srgbClr xmlns:mc="http://schemas.openxmlformats.org/markup-compatibility/2006" xmlns:a14="http://schemas.microsoft.com/office/drawing/2010/main" val="FF0000" mc:Ignorabl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5181600" y="3429000"/>
            <a:ext cx="152400" cy="152400"/>
          </a:xfrm>
          <a:prstGeom prst="ellipse">
            <a:avLst/>
          </a:prstGeom>
          <a:solidFill>
            <a:srgbClr xmlns:mc="http://schemas.openxmlformats.org/markup-compatibility/2006" xmlns:a14="http://schemas.microsoft.com/office/drawing/2010/main" val="FFC000" mc:Ignorabl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179600"/>
            <a:ext cx="9144000" cy="377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man logo white.png"/>
          <p:cNvPicPr/>
          <p:nvPr/>
        </p:nvPicPr>
        <p:blipFill>
          <a:blip r:embed="rId3" cstate="print"/>
          <a:srcRect b="32212"/>
          <a:stretch>
            <a:fillRect/>
          </a:stretch>
        </p:blipFill>
        <p:spPr>
          <a:xfrm>
            <a:off x="0" y="5256680"/>
            <a:ext cx="1610597" cy="1601320"/>
          </a:xfrm>
          <a:prstGeom prst="rect">
            <a:avLst/>
          </a:prstGeom>
        </p:spPr>
      </p:pic>
      <p:pic>
        <p:nvPicPr>
          <p:cNvPr id="1027" name="Picture 3" descr="C:\Untitled-2.png"/>
          <p:cNvPicPr>
            <a:picLocks noChangeAspect="1" noChangeArrowheads="1"/>
          </p:cNvPicPr>
          <p:nvPr/>
        </p:nvPicPr>
        <p:blipFill>
          <a:blip r:embed="rId4"/>
          <a:srcRect/>
          <a:stretch>
            <a:fillRect/>
          </a:stretch>
        </p:blipFill>
        <p:spPr bwMode="auto">
          <a:xfrm>
            <a:off x="7620000" y="5105400"/>
            <a:ext cx="1341438" cy="1589088"/>
          </a:xfrm>
          <a:prstGeom prst="rect">
            <a:avLst/>
          </a:prstGeom>
          <a:noFill/>
        </p:spPr>
      </p:pic>
      <p:pic>
        <p:nvPicPr>
          <p:cNvPr id="7" name="Picture 6" descr="Uman logo white.png"/>
          <p:cNvPicPr/>
          <p:nvPr/>
        </p:nvPicPr>
        <p:blipFill>
          <a:blip r:embed="rId5" cstate="print"/>
          <a:srcRect t="72298"/>
          <a:stretch>
            <a:fillRect/>
          </a:stretch>
        </p:blipFill>
        <p:spPr>
          <a:xfrm>
            <a:off x="1524000" y="6172200"/>
            <a:ext cx="1687864" cy="685800"/>
          </a:xfrm>
          <a:prstGeom prst="rect">
            <a:avLst/>
          </a:prstGeom>
        </p:spPr>
      </p:pic>
      <p:grpSp>
        <p:nvGrpSpPr>
          <p:cNvPr id="2" name="Group 12"/>
          <p:cNvGrpSpPr/>
          <p:nvPr/>
        </p:nvGrpSpPr>
        <p:grpSpPr>
          <a:xfrm>
            <a:off x="0" y="457200"/>
            <a:ext cx="9144000" cy="685800"/>
            <a:chOff x="0" y="609600"/>
            <a:chExt cx="9144000" cy="2026800"/>
          </a:xfrm>
        </p:grpSpPr>
        <p:sp>
          <p:nvSpPr>
            <p:cNvPr id="12" name="Rectangle 11"/>
            <p:cNvSpPr/>
            <p:nvPr/>
          </p:nvSpPr>
          <p:spPr>
            <a:xfrm>
              <a:off x="0" y="609600"/>
              <a:ext cx="9144000" cy="20268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609600"/>
              <a:ext cx="8763000" cy="1910154"/>
            </a:xfrm>
            <a:prstGeom prst="rect">
              <a:avLst/>
            </a:prstGeom>
            <a:solidFill>
              <a:schemeClr val="bg2"/>
            </a:solidFill>
            <a:ln>
              <a:noFill/>
            </a:ln>
          </p:spPr>
          <p:txBody>
            <a:bodyPr wrap="square" rtlCol="0">
              <a:spAutoFit/>
            </a:bodyPr>
            <a:lstStyle/>
            <a:p>
              <a:r>
                <a:rPr lang="en-US" sz="3600" dirty="0" smtClean="0">
                  <a:solidFill>
                    <a:schemeClr val="tx1">
                      <a:lumMod val="95000"/>
                      <a:lumOff val="5000"/>
                    </a:schemeClr>
                  </a:solidFill>
                </a:rPr>
                <a:t>Why is a straight port not an option?</a:t>
              </a:r>
              <a:endParaRPr lang="en-US" sz="3600" dirty="0">
                <a:solidFill>
                  <a:schemeClr val="tx1">
                    <a:lumMod val="95000"/>
                    <a:lumOff val="5000"/>
                  </a:schemeClr>
                </a:solidFill>
              </a:endParaRPr>
            </a:p>
          </p:txBody>
        </p:sp>
      </p:grpSp>
      <p:sp>
        <p:nvSpPr>
          <p:cNvPr id="20" name="Rectangle 19"/>
          <p:cNvSpPr/>
          <p:nvPr/>
        </p:nvSpPr>
        <p:spPr>
          <a:xfrm>
            <a:off x="0" y="4953000"/>
            <a:ext cx="9144000" cy="252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a:blip r:embed="rId6"/>
          <a:srcRect/>
          <a:stretch>
            <a:fillRect/>
          </a:stretch>
        </p:blipFill>
        <p:spPr bwMode="auto">
          <a:xfrm>
            <a:off x="304800" y="1371600"/>
            <a:ext cx="5943600" cy="3344926"/>
          </a:xfrm>
          <a:prstGeom prst="rect">
            <a:avLst/>
          </a:prstGeom>
          <a:noFill/>
          <a:ln w="9525">
            <a:noFill/>
            <a:miter lim="800000"/>
            <a:headEnd/>
            <a:tailEnd/>
          </a:ln>
        </p:spPr>
      </p:pic>
      <p:grpSp>
        <p:nvGrpSpPr>
          <p:cNvPr id="3" name="Group 2"/>
          <p:cNvGrpSpPr/>
          <p:nvPr/>
        </p:nvGrpSpPr>
        <p:grpSpPr>
          <a:xfrm>
            <a:off x="6745700" y="2349135"/>
            <a:ext cx="2245900" cy="1434330"/>
            <a:chOff x="6629400" y="2819400"/>
            <a:chExt cx="2245900" cy="1434330"/>
          </a:xfrm>
        </p:grpSpPr>
        <p:pic>
          <p:nvPicPr>
            <p:cNvPr id="3075" name="Picture 3" descr="C:\Untitled-5.png"/>
            <p:cNvPicPr>
              <a:picLocks noChangeAspect="1" noChangeArrowheads="1"/>
            </p:cNvPicPr>
            <p:nvPr/>
          </p:nvPicPr>
          <p:blipFill>
            <a:blip r:embed="rId7"/>
            <a:srcRect b="11524"/>
            <a:stretch>
              <a:fillRect/>
            </a:stretch>
          </p:blipFill>
          <p:spPr bwMode="auto">
            <a:xfrm rot="5400000">
              <a:off x="7035185" y="2413615"/>
              <a:ext cx="1434330" cy="2245900"/>
            </a:xfrm>
            <a:prstGeom prst="rect">
              <a:avLst/>
            </a:prstGeom>
            <a:noFill/>
          </p:spPr>
        </p:pic>
        <p:pic>
          <p:nvPicPr>
            <p:cNvPr id="14" name="Picture 13"/>
            <p:cNvPicPr/>
            <p:nvPr/>
          </p:nvPicPr>
          <p:blipFill>
            <a:blip r:embed="rId8" cstate="print"/>
            <a:srcRect/>
            <a:stretch>
              <a:fillRect/>
            </a:stretch>
          </p:blipFill>
          <p:spPr bwMode="auto">
            <a:xfrm>
              <a:off x="6966000" y="3067200"/>
              <a:ext cx="1430198" cy="954000"/>
            </a:xfrm>
            <a:prstGeom prst="rect">
              <a:avLst/>
            </a:prstGeom>
            <a:noFill/>
            <a:ln w="9525">
              <a:noFill/>
              <a:miter lim="800000"/>
              <a:headEnd/>
              <a:tailEnd/>
            </a:ln>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58669"/>
            <a:ext cx="9144000" cy="3970318"/>
          </a:xfrm>
          <a:prstGeom prst="rect">
            <a:avLst/>
          </a:prstGeom>
          <a:noFill/>
        </p:spPr>
        <p:txBody>
          <a:bodyPr wrap="square" rtlCol="0">
            <a:spAutoFit/>
          </a:bodyPr>
          <a:lstStyle/>
          <a:p>
            <a:pPr>
              <a:lnSpc>
                <a:spcPct val="150000"/>
              </a:lnSpc>
              <a:buFont typeface="Arial" pitchFamily="34" charset="0"/>
              <a:buChar char="•"/>
            </a:pPr>
            <a:r>
              <a:rPr lang="en-US" sz="2800" dirty="0" smtClean="0">
                <a:solidFill>
                  <a:schemeClr val="bg2"/>
                </a:solidFill>
              </a:rPr>
              <a:t>Port UCMAN to the </a:t>
            </a:r>
            <a:r>
              <a:rPr lang="en-US" sz="2800" dirty="0" err="1" smtClean="0">
                <a:solidFill>
                  <a:schemeClr val="bg2"/>
                </a:solidFill>
              </a:rPr>
              <a:t>iPhone</a:t>
            </a:r>
            <a:endParaRPr lang="en-US" sz="2800" dirty="0" smtClean="0">
              <a:solidFill>
                <a:schemeClr val="bg2"/>
              </a:solidFill>
            </a:endParaRPr>
          </a:p>
          <a:p>
            <a:pPr lvl="1">
              <a:buFont typeface="Arial" pitchFamily="34" charset="0"/>
              <a:buChar char="•"/>
            </a:pPr>
            <a:r>
              <a:rPr lang="en-US" sz="2800" dirty="0" smtClean="0">
                <a:solidFill>
                  <a:schemeClr val="bg2"/>
                </a:solidFill>
              </a:rPr>
              <a:t>Achieve Fluid Performance</a:t>
            </a:r>
          </a:p>
          <a:p>
            <a:pPr lvl="1">
              <a:buFont typeface="Arial" pitchFamily="34" charset="0"/>
              <a:buChar char="•"/>
            </a:pPr>
            <a:r>
              <a:rPr lang="en-US" sz="2800" dirty="0" smtClean="0">
                <a:solidFill>
                  <a:schemeClr val="bg2"/>
                </a:solidFill>
              </a:rPr>
              <a:t>Measure Touch Accuracy</a:t>
            </a:r>
          </a:p>
          <a:p>
            <a:pPr lvl="1">
              <a:buFont typeface="Arial" pitchFamily="34" charset="0"/>
              <a:buChar char="•"/>
            </a:pPr>
            <a:r>
              <a:rPr lang="en-US" sz="2800" dirty="0" smtClean="0">
                <a:solidFill>
                  <a:schemeClr val="bg2"/>
                </a:solidFill>
              </a:rPr>
              <a:t>Accessibility </a:t>
            </a:r>
            <a:r>
              <a:rPr lang="en-US" sz="2800" dirty="0">
                <a:solidFill>
                  <a:schemeClr val="bg2"/>
                </a:solidFill>
              </a:rPr>
              <a:t>and </a:t>
            </a:r>
            <a:r>
              <a:rPr lang="en-US" sz="2800" dirty="0" smtClean="0">
                <a:solidFill>
                  <a:schemeClr val="bg2"/>
                </a:solidFill>
              </a:rPr>
              <a:t>Legibility</a:t>
            </a:r>
          </a:p>
          <a:p>
            <a:pPr>
              <a:lnSpc>
                <a:spcPct val="150000"/>
              </a:lnSpc>
              <a:buFont typeface="Arial" pitchFamily="34" charset="0"/>
              <a:buChar char="•"/>
            </a:pPr>
            <a:r>
              <a:rPr lang="en-US" sz="2800" dirty="0" smtClean="0">
                <a:solidFill>
                  <a:schemeClr val="bg2"/>
                </a:solidFill>
              </a:rPr>
              <a:t>Simplify GUI and Application Logic</a:t>
            </a:r>
          </a:p>
          <a:p>
            <a:pPr lvl="1">
              <a:buFont typeface="Arial" pitchFamily="34" charset="0"/>
              <a:buChar char="•"/>
            </a:pPr>
            <a:r>
              <a:rPr lang="en-US" sz="2800" dirty="0" smtClean="0">
                <a:solidFill>
                  <a:schemeClr val="bg2"/>
                </a:solidFill>
              </a:rPr>
              <a:t>Automated Patch-bay System?</a:t>
            </a:r>
          </a:p>
          <a:p>
            <a:endParaRPr lang="en-US" sz="2800" dirty="0" smtClean="0">
              <a:solidFill>
                <a:schemeClr val="bg2"/>
              </a:solidFill>
            </a:endParaRPr>
          </a:p>
          <a:p>
            <a:endParaRPr lang="en-US" sz="2800" dirty="0">
              <a:solidFill>
                <a:schemeClr val="bg2"/>
              </a:solidFill>
            </a:endParaRPr>
          </a:p>
        </p:txBody>
      </p:sp>
      <p:sp>
        <p:nvSpPr>
          <p:cNvPr id="19" name="Rectangle 18"/>
          <p:cNvSpPr/>
          <p:nvPr/>
        </p:nvSpPr>
        <p:spPr>
          <a:xfrm>
            <a:off x="0" y="1179600"/>
            <a:ext cx="9144000" cy="377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1369635"/>
            <a:ext cx="9144000" cy="3354765"/>
          </a:xfrm>
          <a:prstGeom prst="rect">
            <a:avLst/>
          </a:prstGeom>
          <a:noFill/>
        </p:spPr>
        <p:txBody>
          <a:bodyPr wrap="square" rtlCol="0">
            <a:spAutoFit/>
          </a:bodyPr>
          <a:lstStyle/>
          <a:p>
            <a:pPr marL="457200" indent="-457200">
              <a:lnSpc>
                <a:spcPct val="150000"/>
              </a:lnSpc>
              <a:buFont typeface="Arial" pitchFamily="34" charset="0"/>
              <a:buChar char="•"/>
            </a:pPr>
            <a:r>
              <a:rPr lang="en-ZA" sz="2800" dirty="0">
                <a:solidFill>
                  <a:schemeClr val="bg2"/>
                </a:solidFill>
              </a:rPr>
              <a:t>Port UCMAN to the iPhone</a:t>
            </a:r>
          </a:p>
          <a:p>
            <a:pPr marL="914400" lvl="1" indent="-457200">
              <a:buFont typeface="Arial" pitchFamily="34" charset="0"/>
              <a:buChar char="•"/>
            </a:pPr>
            <a:r>
              <a:rPr lang="en-ZA" sz="2400" i="1" dirty="0">
                <a:solidFill>
                  <a:schemeClr val="bg2"/>
                </a:solidFill>
              </a:rPr>
              <a:t>Achieve Fluid Performance</a:t>
            </a:r>
          </a:p>
          <a:p>
            <a:pPr marL="914400" lvl="1" indent="-457200">
              <a:buFont typeface="Arial" pitchFamily="34" charset="0"/>
              <a:buChar char="•"/>
            </a:pPr>
            <a:r>
              <a:rPr lang="en-ZA" sz="2400" i="1" dirty="0">
                <a:solidFill>
                  <a:schemeClr val="bg2"/>
                </a:solidFill>
              </a:rPr>
              <a:t>Measure Touch </a:t>
            </a:r>
            <a:r>
              <a:rPr lang="en-ZA" sz="2400" i="1" dirty="0" smtClean="0">
                <a:solidFill>
                  <a:schemeClr val="bg2"/>
                </a:solidFill>
              </a:rPr>
              <a:t>Accuracy and Modify Controls Accordingly</a:t>
            </a:r>
            <a:endParaRPr lang="en-ZA" sz="2400" i="1" dirty="0">
              <a:solidFill>
                <a:schemeClr val="bg2"/>
              </a:solidFill>
            </a:endParaRPr>
          </a:p>
          <a:p>
            <a:pPr marL="914400" lvl="1" indent="-457200">
              <a:buFont typeface="Arial" pitchFamily="34" charset="0"/>
              <a:buChar char="•"/>
            </a:pPr>
            <a:r>
              <a:rPr lang="en-ZA" sz="2400" i="1" dirty="0">
                <a:solidFill>
                  <a:schemeClr val="bg2"/>
                </a:solidFill>
              </a:rPr>
              <a:t>Accessibility and Legibility</a:t>
            </a:r>
          </a:p>
          <a:p>
            <a:pPr marL="457200" indent="-457200">
              <a:lnSpc>
                <a:spcPct val="150000"/>
              </a:lnSpc>
              <a:buFont typeface="Arial" pitchFamily="34" charset="0"/>
              <a:buChar char="•"/>
            </a:pPr>
            <a:r>
              <a:rPr lang="en-ZA" sz="2800" dirty="0">
                <a:solidFill>
                  <a:schemeClr val="bg2"/>
                </a:solidFill>
              </a:rPr>
              <a:t>Simplify GUI and Application Logic</a:t>
            </a:r>
          </a:p>
          <a:p>
            <a:pPr marL="914400" lvl="1" indent="-457200">
              <a:buFont typeface="Arial" pitchFamily="34" charset="0"/>
              <a:buChar char="•"/>
            </a:pPr>
            <a:r>
              <a:rPr lang="en-ZA" sz="2400" i="1" dirty="0">
                <a:solidFill>
                  <a:schemeClr val="bg2"/>
                </a:solidFill>
              </a:rPr>
              <a:t>Automated Patch-bay System?</a:t>
            </a:r>
          </a:p>
          <a:p>
            <a:endParaRPr lang="en-US" sz="2800" dirty="0">
              <a:solidFill>
                <a:schemeClr val="bg2"/>
              </a:solidFill>
            </a:endParaRPr>
          </a:p>
        </p:txBody>
      </p:sp>
      <p:pic>
        <p:nvPicPr>
          <p:cNvPr id="4" name="Picture 3" descr="Uman logo white.png"/>
          <p:cNvPicPr/>
          <p:nvPr/>
        </p:nvPicPr>
        <p:blipFill>
          <a:blip r:embed="rId3" cstate="print"/>
          <a:srcRect b="32212"/>
          <a:stretch>
            <a:fillRect/>
          </a:stretch>
        </p:blipFill>
        <p:spPr>
          <a:xfrm>
            <a:off x="0" y="5256680"/>
            <a:ext cx="1610597" cy="1601320"/>
          </a:xfrm>
          <a:prstGeom prst="rect">
            <a:avLst/>
          </a:prstGeom>
        </p:spPr>
      </p:pic>
      <p:pic>
        <p:nvPicPr>
          <p:cNvPr id="1027" name="Picture 3" descr="C:\Untitled-2.png"/>
          <p:cNvPicPr>
            <a:picLocks noChangeAspect="1" noChangeArrowheads="1"/>
          </p:cNvPicPr>
          <p:nvPr/>
        </p:nvPicPr>
        <p:blipFill>
          <a:blip r:embed="rId4"/>
          <a:srcRect/>
          <a:stretch>
            <a:fillRect/>
          </a:stretch>
        </p:blipFill>
        <p:spPr bwMode="auto">
          <a:xfrm>
            <a:off x="7620000" y="5105400"/>
            <a:ext cx="1341438" cy="1589088"/>
          </a:xfrm>
          <a:prstGeom prst="rect">
            <a:avLst/>
          </a:prstGeom>
          <a:noFill/>
        </p:spPr>
      </p:pic>
      <p:pic>
        <p:nvPicPr>
          <p:cNvPr id="7" name="Picture 6" descr="Uman logo white.png"/>
          <p:cNvPicPr/>
          <p:nvPr/>
        </p:nvPicPr>
        <p:blipFill>
          <a:blip r:embed="rId5" cstate="print"/>
          <a:srcRect t="72298"/>
          <a:stretch>
            <a:fillRect/>
          </a:stretch>
        </p:blipFill>
        <p:spPr>
          <a:xfrm>
            <a:off x="1524000" y="6172200"/>
            <a:ext cx="1687864" cy="685800"/>
          </a:xfrm>
          <a:prstGeom prst="rect">
            <a:avLst/>
          </a:prstGeom>
        </p:spPr>
      </p:pic>
      <p:grpSp>
        <p:nvGrpSpPr>
          <p:cNvPr id="2" name="Group 12"/>
          <p:cNvGrpSpPr/>
          <p:nvPr/>
        </p:nvGrpSpPr>
        <p:grpSpPr>
          <a:xfrm>
            <a:off x="0" y="457200"/>
            <a:ext cx="9144000" cy="685800"/>
            <a:chOff x="0" y="609600"/>
            <a:chExt cx="9144000" cy="2026800"/>
          </a:xfrm>
        </p:grpSpPr>
        <p:sp>
          <p:nvSpPr>
            <p:cNvPr id="12" name="Rectangle 11"/>
            <p:cNvSpPr/>
            <p:nvPr/>
          </p:nvSpPr>
          <p:spPr>
            <a:xfrm>
              <a:off x="0" y="609600"/>
              <a:ext cx="9144000" cy="20268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609600"/>
              <a:ext cx="8763000" cy="1910154"/>
            </a:xfrm>
            <a:prstGeom prst="rect">
              <a:avLst/>
            </a:prstGeom>
            <a:solidFill>
              <a:schemeClr val="bg2"/>
            </a:solidFill>
            <a:ln>
              <a:noFill/>
            </a:ln>
          </p:spPr>
          <p:txBody>
            <a:bodyPr wrap="square" rtlCol="0">
              <a:spAutoFit/>
            </a:bodyPr>
            <a:lstStyle/>
            <a:p>
              <a:r>
                <a:rPr lang="en-US" sz="3600" dirty="0" smtClean="0">
                  <a:solidFill>
                    <a:schemeClr val="tx1">
                      <a:lumMod val="95000"/>
                      <a:lumOff val="5000"/>
                    </a:schemeClr>
                  </a:solidFill>
                </a:rPr>
                <a:t>Objectives</a:t>
              </a:r>
              <a:endParaRPr lang="en-US" sz="3600" dirty="0">
                <a:solidFill>
                  <a:schemeClr val="tx1">
                    <a:lumMod val="95000"/>
                    <a:lumOff val="5000"/>
                  </a:schemeClr>
                </a:solidFill>
              </a:endParaRPr>
            </a:p>
          </p:txBody>
        </p:sp>
      </p:grpSp>
      <p:sp>
        <p:nvSpPr>
          <p:cNvPr id="20" name="Rectangle 19"/>
          <p:cNvSpPr/>
          <p:nvPr/>
        </p:nvSpPr>
        <p:spPr>
          <a:xfrm>
            <a:off x="0" y="4953000"/>
            <a:ext cx="9144000" cy="252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179600"/>
            <a:ext cx="9144000" cy="377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man logo white.png"/>
          <p:cNvPicPr/>
          <p:nvPr/>
        </p:nvPicPr>
        <p:blipFill>
          <a:blip r:embed="rId3" cstate="print"/>
          <a:srcRect b="32212"/>
          <a:stretch>
            <a:fillRect/>
          </a:stretch>
        </p:blipFill>
        <p:spPr>
          <a:xfrm>
            <a:off x="0" y="5256680"/>
            <a:ext cx="1610597" cy="1601320"/>
          </a:xfrm>
          <a:prstGeom prst="rect">
            <a:avLst/>
          </a:prstGeom>
        </p:spPr>
      </p:pic>
      <p:pic>
        <p:nvPicPr>
          <p:cNvPr id="1027" name="Picture 3" descr="C:\Untitled-2.png"/>
          <p:cNvPicPr>
            <a:picLocks noChangeAspect="1" noChangeArrowheads="1"/>
          </p:cNvPicPr>
          <p:nvPr/>
        </p:nvPicPr>
        <p:blipFill>
          <a:blip r:embed="rId4"/>
          <a:srcRect/>
          <a:stretch>
            <a:fillRect/>
          </a:stretch>
        </p:blipFill>
        <p:spPr bwMode="auto">
          <a:xfrm>
            <a:off x="7620000" y="5105400"/>
            <a:ext cx="1341438" cy="1589088"/>
          </a:xfrm>
          <a:prstGeom prst="rect">
            <a:avLst/>
          </a:prstGeom>
          <a:noFill/>
        </p:spPr>
      </p:pic>
      <p:pic>
        <p:nvPicPr>
          <p:cNvPr id="7" name="Picture 6" descr="Uman logo white.png"/>
          <p:cNvPicPr/>
          <p:nvPr/>
        </p:nvPicPr>
        <p:blipFill>
          <a:blip r:embed="rId5" cstate="print"/>
          <a:srcRect t="72298"/>
          <a:stretch>
            <a:fillRect/>
          </a:stretch>
        </p:blipFill>
        <p:spPr>
          <a:xfrm>
            <a:off x="1524000" y="6172200"/>
            <a:ext cx="1687864" cy="685800"/>
          </a:xfrm>
          <a:prstGeom prst="rect">
            <a:avLst/>
          </a:prstGeom>
        </p:spPr>
      </p:pic>
      <p:grpSp>
        <p:nvGrpSpPr>
          <p:cNvPr id="2" name="Group 12"/>
          <p:cNvGrpSpPr/>
          <p:nvPr/>
        </p:nvGrpSpPr>
        <p:grpSpPr>
          <a:xfrm>
            <a:off x="0" y="457200"/>
            <a:ext cx="9144000" cy="685800"/>
            <a:chOff x="0" y="609600"/>
            <a:chExt cx="9144000" cy="2026800"/>
          </a:xfrm>
        </p:grpSpPr>
        <p:sp>
          <p:nvSpPr>
            <p:cNvPr id="12" name="Rectangle 11"/>
            <p:cNvSpPr/>
            <p:nvPr/>
          </p:nvSpPr>
          <p:spPr>
            <a:xfrm>
              <a:off x="0" y="609600"/>
              <a:ext cx="9144000" cy="20268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609600"/>
              <a:ext cx="8763000" cy="1910154"/>
            </a:xfrm>
            <a:prstGeom prst="rect">
              <a:avLst/>
            </a:prstGeom>
            <a:solidFill>
              <a:schemeClr val="bg2"/>
            </a:solidFill>
            <a:ln>
              <a:noFill/>
            </a:ln>
          </p:spPr>
          <p:txBody>
            <a:bodyPr wrap="square" rtlCol="0">
              <a:spAutoFit/>
            </a:bodyPr>
            <a:lstStyle/>
            <a:p>
              <a:r>
                <a:rPr lang="en-US" sz="3600" dirty="0" smtClean="0">
                  <a:solidFill>
                    <a:schemeClr val="tx1">
                      <a:lumMod val="95000"/>
                      <a:lumOff val="5000"/>
                    </a:schemeClr>
                  </a:solidFill>
                </a:rPr>
                <a:t>Extensions</a:t>
              </a:r>
              <a:endParaRPr lang="en-US" sz="3600" dirty="0">
                <a:solidFill>
                  <a:schemeClr val="tx1">
                    <a:lumMod val="95000"/>
                    <a:lumOff val="5000"/>
                  </a:schemeClr>
                </a:solidFill>
              </a:endParaRPr>
            </a:p>
          </p:txBody>
        </p:sp>
      </p:grpSp>
      <p:sp>
        <p:nvSpPr>
          <p:cNvPr id="18" name="TextBox 17"/>
          <p:cNvSpPr txBox="1"/>
          <p:nvPr/>
        </p:nvSpPr>
        <p:spPr>
          <a:xfrm>
            <a:off x="0" y="1258669"/>
            <a:ext cx="9144000" cy="3662541"/>
          </a:xfrm>
          <a:prstGeom prst="rect">
            <a:avLst/>
          </a:prstGeom>
          <a:noFill/>
        </p:spPr>
        <p:txBody>
          <a:bodyPr wrap="square" rtlCol="0">
            <a:spAutoFit/>
          </a:bodyPr>
          <a:lstStyle/>
          <a:p>
            <a:pPr marL="457200" indent="-457200">
              <a:lnSpc>
                <a:spcPct val="150000"/>
              </a:lnSpc>
              <a:buFont typeface="Arial" pitchFamily="34" charset="0"/>
              <a:buChar char="•"/>
            </a:pPr>
            <a:r>
              <a:rPr lang="en-US" sz="2800" dirty="0" smtClean="0">
                <a:solidFill>
                  <a:schemeClr val="bg2"/>
                </a:solidFill>
              </a:rPr>
              <a:t>Single-touch to multi-touch</a:t>
            </a:r>
          </a:p>
          <a:p>
            <a:pPr marL="914400" lvl="1" indent="-457200">
              <a:buFont typeface="Arial" pitchFamily="34" charset="0"/>
              <a:buChar char="•"/>
            </a:pPr>
            <a:r>
              <a:rPr lang="en-US" sz="2400" i="1" dirty="0" smtClean="0">
                <a:solidFill>
                  <a:schemeClr val="bg2"/>
                </a:solidFill>
              </a:rPr>
              <a:t>Modify the interface to accept multi-touch commands</a:t>
            </a:r>
          </a:p>
          <a:p>
            <a:pPr marL="914400" lvl="1" indent="-457200">
              <a:buFont typeface="Arial" pitchFamily="34" charset="0"/>
              <a:buChar char="•"/>
            </a:pPr>
            <a:r>
              <a:rPr lang="en-US" sz="2400" i="1" dirty="0" smtClean="0">
                <a:solidFill>
                  <a:schemeClr val="bg2"/>
                </a:solidFill>
              </a:rPr>
              <a:t>Possibly extend </a:t>
            </a:r>
            <a:r>
              <a:rPr lang="en-US" sz="2400" i="1" dirty="0" err="1" smtClean="0">
                <a:solidFill>
                  <a:schemeClr val="bg2"/>
                </a:solidFill>
              </a:rPr>
              <a:t>Juce</a:t>
            </a:r>
            <a:r>
              <a:rPr lang="en-US" sz="2400" i="1" dirty="0" smtClean="0">
                <a:solidFill>
                  <a:schemeClr val="bg2"/>
                </a:solidFill>
              </a:rPr>
              <a:t> Framework?</a:t>
            </a:r>
          </a:p>
          <a:p>
            <a:pPr marL="457200" indent="-457200">
              <a:lnSpc>
                <a:spcPct val="150000"/>
              </a:lnSpc>
              <a:buFont typeface="Arial" pitchFamily="34" charset="0"/>
              <a:buChar char="•"/>
            </a:pPr>
            <a:r>
              <a:rPr lang="en-US" sz="2800" dirty="0" smtClean="0">
                <a:solidFill>
                  <a:schemeClr val="bg2"/>
                </a:solidFill>
              </a:rPr>
              <a:t>Wireless device tracking</a:t>
            </a:r>
          </a:p>
          <a:p>
            <a:pPr marL="914400" lvl="1" indent="-457200">
              <a:buFont typeface="Arial" pitchFamily="34" charset="0"/>
              <a:buChar char="•"/>
            </a:pPr>
            <a:r>
              <a:rPr lang="en-US" sz="2400" i="1" dirty="0">
                <a:solidFill>
                  <a:schemeClr val="bg2"/>
                </a:solidFill>
              </a:rPr>
              <a:t>Track position of iPhone relative to devices</a:t>
            </a:r>
          </a:p>
          <a:p>
            <a:pPr marL="914400" lvl="1" indent="-457200">
              <a:buFont typeface="Arial" pitchFamily="34" charset="0"/>
              <a:buChar char="•"/>
            </a:pPr>
            <a:r>
              <a:rPr lang="en-US" sz="2400" i="1" dirty="0">
                <a:solidFill>
                  <a:schemeClr val="bg2"/>
                </a:solidFill>
              </a:rPr>
              <a:t>Display options for closest </a:t>
            </a:r>
            <a:r>
              <a:rPr lang="en-US" sz="2400" i="1" dirty="0" smtClean="0">
                <a:solidFill>
                  <a:schemeClr val="bg2"/>
                </a:solidFill>
              </a:rPr>
              <a:t>device</a:t>
            </a:r>
          </a:p>
          <a:p>
            <a:pPr marL="914400" lvl="1" indent="-457200">
              <a:buFont typeface="Arial" pitchFamily="34" charset="0"/>
              <a:buChar char="•"/>
            </a:pPr>
            <a:r>
              <a:rPr lang="en-US" sz="2400" i="1" dirty="0" smtClean="0">
                <a:solidFill>
                  <a:schemeClr val="bg2"/>
                </a:solidFill>
              </a:rPr>
              <a:t>Accelerometer?</a:t>
            </a:r>
            <a:endParaRPr lang="en-US" sz="2400" i="1" dirty="0">
              <a:solidFill>
                <a:schemeClr val="bg2"/>
              </a:solidFill>
            </a:endParaRPr>
          </a:p>
          <a:p>
            <a:endParaRPr lang="en-US" sz="2800" dirty="0">
              <a:solidFill>
                <a:schemeClr val="bg2"/>
              </a:solidFill>
            </a:endParaRPr>
          </a:p>
        </p:txBody>
      </p:sp>
      <p:sp>
        <p:nvSpPr>
          <p:cNvPr id="20" name="Rectangle 19"/>
          <p:cNvSpPr/>
          <p:nvPr/>
        </p:nvSpPr>
        <p:spPr>
          <a:xfrm>
            <a:off x="0" y="4953000"/>
            <a:ext cx="9144000" cy="252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179600"/>
            <a:ext cx="9144000" cy="377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man logo white.png"/>
          <p:cNvPicPr/>
          <p:nvPr/>
        </p:nvPicPr>
        <p:blipFill>
          <a:blip r:embed="rId3" cstate="print"/>
          <a:srcRect b="32212"/>
          <a:stretch>
            <a:fillRect/>
          </a:stretch>
        </p:blipFill>
        <p:spPr>
          <a:xfrm>
            <a:off x="0" y="5256680"/>
            <a:ext cx="1610597" cy="1601320"/>
          </a:xfrm>
          <a:prstGeom prst="rect">
            <a:avLst/>
          </a:prstGeom>
        </p:spPr>
      </p:pic>
      <p:pic>
        <p:nvPicPr>
          <p:cNvPr id="1027" name="Picture 3" descr="C:\Untitled-2.png"/>
          <p:cNvPicPr>
            <a:picLocks noChangeAspect="1" noChangeArrowheads="1"/>
          </p:cNvPicPr>
          <p:nvPr/>
        </p:nvPicPr>
        <p:blipFill>
          <a:blip r:embed="rId4"/>
          <a:srcRect/>
          <a:stretch>
            <a:fillRect/>
          </a:stretch>
        </p:blipFill>
        <p:spPr bwMode="auto">
          <a:xfrm>
            <a:off x="7620000" y="5105400"/>
            <a:ext cx="1341438" cy="1589088"/>
          </a:xfrm>
          <a:prstGeom prst="rect">
            <a:avLst/>
          </a:prstGeom>
          <a:noFill/>
        </p:spPr>
      </p:pic>
      <p:pic>
        <p:nvPicPr>
          <p:cNvPr id="7" name="Picture 6" descr="Uman logo white.png"/>
          <p:cNvPicPr/>
          <p:nvPr/>
        </p:nvPicPr>
        <p:blipFill>
          <a:blip r:embed="rId5" cstate="print"/>
          <a:srcRect t="72298"/>
          <a:stretch>
            <a:fillRect/>
          </a:stretch>
        </p:blipFill>
        <p:spPr>
          <a:xfrm>
            <a:off x="1524000" y="6172200"/>
            <a:ext cx="1687864" cy="685800"/>
          </a:xfrm>
          <a:prstGeom prst="rect">
            <a:avLst/>
          </a:prstGeom>
        </p:spPr>
      </p:pic>
      <p:grpSp>
        <p:nvGrpSpPr>
          <p:cNvPr id="2" name="Group 12"/>
          <p:cNvGrpSpPr/>
          <p:nvPr/>
        </p:nvGrpSpPr>
        <p:grpSpPr>
          <a:xfrm>
            <a:off x="0" y="457200"/>
            <a:ext cx="9144000" cy="685800"/>
            <a:chOff x="0" y="609600"/>
            <a:chExt cx="9144000" cy="2026800"/>
          </a:xfrm>
        </p:grpSpPr>
        <p:sp>
          <p:nvSpPr>
            <p:cNvPr id="12" name="Rectangle 11"/>
            <p:cNvSpPr/>
            <p:nvPr/>
          </p:nvSpPr>
          <p:spPr>
            <a:xfrm>
              <a:off x="0" y="609600"/>
              <a:ext cx="9144000" cy="20268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609600"/>
              <a:ext cx="8763000" cy="1910154"/>
            </a:xfrm>
            <a:prstGeom prst="rect">
              <a:avLst/>
            </a:prstGeom>
            <a:solidFill>
              <a:schemeClr val="bg2"/>
            </a:solidFill>
            <a:ln>
              <a:noFill/>
            </a:ln>
          </p:spPr>
          <p:txBody>
            <a:bodyPr wrap="square" rtlCol="0">
              <a:spAutoFit/>
            </a:bodyPr>
            <a:lstStyle/>
            <a:p>
              <a:r>
                <a:rPr lang="en-US" sz="3600" dirty="0" err="1" smtClean="0">
                  <a:solidFill>
                    <a:schemeClr val="tx1">
                      <a:lumMod val="95000"/>
                      <a:lumOff val="5000"/>
                    </a:schemeClr>
                  </a:solidFill>
                </a:rPr>
                <a:t>iQuestions</a:t>
              </a:r>
              <a:r>
                <a:rPr lang="en-US" sz="3600" dirty="0" smtClean="0">
                  <a:solidFill>
                    <a:schemeClr val="tx1">
                      <a:lumMod val="95000"/>
                      <a:lumOff val="5000"/>
                    </a:schemeClr>
                  </a:solidFill>
                </a:rPr>
                <a:t>?</a:t>
              </a:r>
              <a:endParaRPr lang="en-US" sz="3600" dirty="0">
                <a:solidFill>
                  <a:schemeClr val="tx1">
                    <a:lumMod val="95000"/>
                    <a:lumOff val="5000"/>
                  </a:schemeClr>
                </a:solidFill>
              </a:endParaRPr>
            </a:p>
          </p:txBody>
        </p:sp>
      </p:grpSp>
      <p:sp>
        <p:nvSpPr>
          <p:cNvPr id="20" name="Rectangle 19"/>
          <p:cNvSpPr/>
          <p:nvPr/>
        </p:nvSpPr>
        <p:spPr>
          <a:xfrm>
            <a:off x="0" y="4953000"/>
            <a:ext cx="9144000" cy="25200"/>
          </a:xfrm>
          <a:prstGeom prst="rect">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276600" y="1297064"/>
            <a:ext cx="2244285" cy="3538472"/>
            <a:chOff x="3276600" y="1297064"/>
            <a:chExt cx="2244285" cy="3538472"/>
          </a:xfrm>
        </p:grpSpPr>
        <p:pic>
          <p:nvPicPr>
            <p:cNvPr id="1026" name="Picture 2" descr="C:\tem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297064"/>
              <a:ext cx="2244285" cy="3538472"/>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3" name="Rectangle 2"/>
            <p:cNvSpPr/>
            <p:nvPr/>
          </p:nvSpPr>
          <p:spPr>
            <a:xfrm>
              <a:off x="3404967" y="1554301"/>
              <a:ext cx="1929033" cy="3170099"/>
            </a:xfrm>
            <a:prstGeom prst="rect">
              <a:avLst/>
            </a:prstGeom>
            <a:noFill/>
            <a:effectLst>
              <a:glow rad="228600">
                <a:schemeClr val="accent2">
                  <a:satMod val="175000"/>
                  <a:alpha val="40000"/>
                </a:schemeClr>
              </a:glow>
            </a:effectLst>
          </p:spPr>
          <p:txBody>
            <a:bodyPr wrap="square" lIns="91440" tIns="45720" rIns="91440" bIns="45720">
              <a:spAutoFit/>
            </a:bodyPr>
            <a:lstStyle/>
            <a:p>
              <a:pPr algn="ctr"/>
              <a:r>
                <a:rPr lang="en-US" sz="20000" b="1" cap="none" spc="0" dirty="0" smtClean="0">
                  <a:ln w="17780" cmpd="sng">
                    <a:solidFill>
                      <a:srgbClr xmlns:mc="http://schemas.openxmlformats.org/markup-compatibility/2006" xmlns:a14="http://schemas.microsoft.com/office/drawing/2010/main" val="FFFFFF" mc:Ignorable=""/>
                    </a:solidFill>
                    <a:prstDash val="solid"/>
                    <a:miter lim="800000"/>
                  </a:ln>
                  <a:solidFill>
                    <a:srgbClr xmlns:mc="http://schemas.openxmlformats.org/markup-compatibility/2006" xmlns:a14="http://schemas.microsoft.com/office/drawing/2010/main" val="BEBEBE" mc:Ignorable=""/>
                  </a:solidFill>
                  <a:effectLst>
                    <a:outerShdw blurRad="50800" algn="tl" rotWithShape="0">
                      <a:srgbClr xmlns:mc="http://schemas.openxmlformats.org/markup-compatibility/2006" xmlns:a14="http://schemas.microsoft.com/office/drawing/2010/main" val="000000" mc:Ignorable=""/>
                    </a:outerShdw>
                  </a:effectLst>
                </a:rPr>
                <a:t>?</a:t>
              </a:r>
              <a:endParaRPr lang="en-US" sz="20000" b="1" cap="none" spc="0" dirty="0">
                <a:ln w="17780" cmpd="sng">
                  <a:solidFill>
                    <a:srgbClr xmlns:mc="http://schemas.openxmlformats.org/markup-compatibility/2006" xmlns:a14="http://schemas.microsoft.com/office/drawing/2010/main" val="FFFFFF" mc:Ignorable=""/>
                  </a:solidFill>
                  <a:prstDash val="solid"/>
                  <a:miter lim="800000"/>
                </a:ln>
                <a:solidFill>
                  <a:srgbClr xmlns:mc="http://schemas.openxmlformats.org/markup-compatibility/2006" xmlns:a14="http://schemas.microsoft.com/office/drawing/2010/main" val="BEBEBE" mc:Ignorable=""/>
                </a:solidFill>
                <a:effectLst>
                  <a:outerShdw blurRad="50800" algn="tl" rotWithShape="0">
                    <a:srgbClr xmlns:mc="http://schemas.openxmlformats.org/markup-compatibility/2006" xmlns:a14="http://schemas.microsoft.com/office/drawing/2010/main" val="000000" mc:Ignorable=""/>
                  </a:outerShdw>
                </a:effectLst>
              </a:endParaRPr>
            </a:p>
          </p:txBody>
        </p:sp>
      </p:grpSp>
    </p:spTree>
    <p:extLst>
      <p:ext uri="{BB962C8B-B14F-4D97-AF65-F5344CB8AC3E}">
        <p14:creationId xmlns:p14="http://schemas.microsoft.com/office/powerpoint/2010/main" val="249890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490</Words>
  <Application>Microsoft Office PowerPoint</Application>
  <PresentationFormat>On-screen Show (4:3)</PresentationFormat>
  <Paragraphs>70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Main</dc:creator>
  <cp:lastModifiedBy>Defaultuser</cp:lastModifiedBy>
  <cp:revision>64</cp:revision>
  <dcterms:created xsi:type="dcterms:W3CDTF">2006-08-16T00:00:00Z</dcterms:created>
  <dcterms:modified xsi:type="dcterms:W3CDTF">2010-03-02T06:55:00Z</dcterms:modified>
</cp:coreProperties>
</file>