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2" r:id="rId4"/>
    <p:sldId id="267" r:id="rId5"/>
    <p:sldId id="266" r:id="rId6"/>
    <p:sldId id="272" r:id="rId7"/>
    <p:sldId id="268" r:id="rId8"/>
    <p:sldId id="270" r:id="rId9"/>
    <p:sldId id="263" r:id="rId10"/>
    <p:sldId id="271" r:id="rId11"/>
    <p:sldId id="265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EBE"/>
    <a:srgbClr val="737373"/>
    <a:srgbClr val="9B9B9B"/>
    <a:srgbClr val="AAAAAA"/>
    <a:srgbClr val="505050"/>
    <a:srgbClr val="646464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5" autoAdjust="0"/>
    <p:restoredTop sz="92016" autoAdjust="0"/>
  </p:normalViewPr>
  <p:slideViewPr>
    <p:cSldViewPr>
      <p:cViewPr varScale="1">
        <p:scale>
          <a:sx n="79" d="100"/>
          <a:sy n="79" d="100"/>
        </p:scale>
        <p:origin x="-8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DF201-5498-4DC9-8C73-E16CF3697881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98F19-D76E-4264-AC85-4FBD5A230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1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 about </a:t>
            </a:r>
            <a:r>
              <a:rPr lang="en-US" dirty="0" err="1" smtClean="0"/>
              <a:t>desk</a:t>
            </a:r>
            <a:r>
              <a:rPr lang="en-US" baseline="0" dirty="0" err="1" smtClean="0"/>
              <a:t>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 about </a:t>
            </a:r>
            <a:r>
              <a:rPr lang="en-US" dirty="0" err="1" smtClean="0"/>
              <a:t>deskitems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</a:t>
            </a:r>
            <a:r>
              <a:rPr lang="en-US" baseline="0" dirty="0" smtClean="0"/>
              <a:t> about what aspects needed to be considered </a:t>
            </a:r>
          </a:p>
          <a:p>
            <a:r>
              <a:rPr lang="en-US" baseline="0" dirty="0" smtClean="0"/>
              <a:t>What options on the type of port (straight, rebuild, interface with desktop app)</a:t>
            </a:r>
          </a:p>
          <a:p>
            <a:r>
              <a:rPr lang="en-US" dirty="0" smtClean="0"/>
              <a:t>Issues</a:t>
            </a:r>
          </a:p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</a:t>
            </a:r>
            <a:r>
              <a:rPr lang="en-US" baseline="0" dirty="0" smtClean="0"/>
              <a:t> about what aspects needed to be considered </a:t>
            </a:r>
          </a:p>
          <a:p>
            <a:r>
              <a:rPr lang="en-US" baseline="0" dirty="0" smtClean="0"/>
              <a:t>What options on the type of port (straight, rebuild, interface with desktop app)</a:t>
            </a:r>
          </a:p>
          <a:p>
            <a:r>
              <a:rPr lang="en-US" dirty="0" smtClean="0"/>
              <a:t>Issues</a:t>
            </a:r>
          </a:p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Since limited to the iPhone and </a:t>
            </a:r>
            <a:r>
              <a:rPr lang="en-US" baseline="0" dirty="0" err="1" smtClean="0"/>
              <a:t>iPad</a:t>
            </a:r>
            <a:r>
              <a:rPr lang="en-US" baseline="0" dirty="0" smtClean="0"/>
              <a:t>, not a lot of </a:t>
            </a:r>
            <a:r>
              <a:rPr lang="en-US" baseline="0" dirty="0" err="1" smtClean="0"/>
              <a:t>genericness</a:t>
            </a:r>
            <a:r>
              <a:rPr lang="en-US" baseline="0" dirty="0" smtClean="0"/>
              <a:t> has to be considered. Also there are a lot of features that do not work well with small screened touch devices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is routing difficult? There is no mechanism to create end to end cons form one IP to an OP.</a:t>
            </a:r>
          </a:p>
          <a:p>
            <a:r>
              <a:rPr lang="en-US" baseline="0" dirty="0" smtClean="0"/>
              <a:t>In a project this large, it becomes nice to control the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. Not have to modify the main application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5050"/>
            </a:gs>
            <a:gs pos="100000">
              <a:srgbClr val="9B9B9B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2971800"/>
            <a:ext cx="9144000" cy="1981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256680"/>
            <a:ext cx="1610597" cy="1601320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105400"/>
            <a:ext cx="1341438" cy="1589088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524000" y="6172200"/>
            <a:ext cx="1687864" cy="685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914400"/>
            <a:ext cx="9144000" cy="2026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838200"/>
              <a:ext cx="8763000" cy="1754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Adapting and Simplifying UCMAN for the iPhone</a:t>
              </a:r>
              <a:endParaRPr lang="en-US" sz="5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4306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</a:rPr>
              <a:t>Investigator: Sascha Zeisberger  </a:t>
            </a:r>
          </a:p>
          <a:p>
            <a:pPr algn="r"/>
            <a:r>
              <a:rPr lang="en-US" dirty="0" smtClean="0">
                <a:solidFill>
                  <a:schemeClr val="bg2"/>
                </a:solidFill>
              </a:rPr>
              <a:t>Supervisor: Prof. Richard Foss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9530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377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256680"/>
            <a:ext cx="1610597" cy="1601320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105400"/>
            <a:ext cx="1341438" cy="1589088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524000" y="6172200"/>
            <a:ext cx="1687864" cy="685800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iPhone/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UnosVision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Template 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[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LessContent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]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1258669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Main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Sub</a:t>
            </a:r>
          </a:p>
          <a:p>
            <a:pPr lvl="1">
              <a:buFont typeface="Arial" pitchFamily="34" charset="0"/>
              <a:buChar char="•"/>
            </a:pPr>
            <a:endParaRPr lang="en-US" sz="2800" dirty="0">
              <a:solidFill>
                <a:schemeClr val="bg2"/>
              </a:solidFill>
            </a:endParaRPr>
          </a:p>
          <a:p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9530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30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iPhone/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UnosVision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Template [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XtraContent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]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258669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Main point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Sub point</a:t>
            </a:r>
          </a:p>
          <a:p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98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377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256680"/>
            <a:ext cx="1610597" cy="1601320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105400"/>
            <a:ext cx="1341438" cy="1589088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524000" y="6172200"/>
            <a:ext cx="1687864" cy="685800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Recap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1258669"/>
            <a:ext cx="914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UCMAN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Frontend application for controlling XFN-based devices</a:t>
            </a:r>
          </a:p>
          <a:p>
            <a:pPr lvl="1">
              <a:buFont typeface="Arial" pitchFamily="34" charset="0"/>
              <a:buChar char="•"/>
            </a:pPr>
            <a:endParaRPr lang="en-US" sz="2800" dirty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Project Aims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Port to the iPhone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Simplify usage by adding a </a:t>
            </a:r>
            <a:r>
              <a:rPr lang="en-US" sz="2800" dirty="0" err="1" smtClean="0">
                <a:solidFill>
                  <a:schemeClr val="bg2"/>
                </a:solidFill>
              </a:rPr>
              <a:t>Patchbay</a:t>
            </a:r>
            <a:r>
              <a:rPr lang="en-US" sz="2800" dirty="0" smtClean="0">
                <a:solidFill>
                  <a:schemeClr val="bg2"/>
                </a:solidFill>
              </a:rPr>
              <a:t> component to the application suite.</a:t>
            </a:r>
          </a:p>
          <a:p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9530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iPhone Development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K:\Screenshot 2010.03.18 15.53.5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00" y="1179600"/>
            <a:ext cx="2922000" cy="43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828800"/>
            <a:ext cx="6248400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Facilitated by using the </a:t>
            </a:r>
            <a:r>
              <a:rPr lang="en-US" sz="2800" dirty="0" err="1" smtClean="0">
                <a:solidFill>
                  <a:schemeClr val="bg2"/>
                </a:solidFill>
              </a:rPr>
              <a:t>Juce</a:t>
            </a:r>
            <a:r>
              <a:rPr lang="en-US" sz="2800" dirty="0" smtClean="0">
                <a:solidFill>
                  <a:schemeClr val="bg2"/>
                </a:solidFill>
              </a:rPr>
              <a:t> framework.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XFN used as a resource.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Disabling NIC selection.</a:t>
            </a:r>
            <a:endParaRPr lang="en-US" sz="2800" dirty="0">
              <a:solidFill>
                <a:schemeClr val="bg2"/>
              </a:solidFill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Tweaking startup options.</a:t>
            </a:r>
          </a:p>
          <a:p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5731" y="1371600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</a:rPr>
              <a:t>It’s </a:t>
            </a:r>
            <a:r>
              <a:rPr lang="en-US" sz="5400" dirty="0" smtClean="0">
                <a:solidFill>
                  <a:schemeClr val="bg2"/>
                </a:solidFill>
              </a:rPr>
              <a:t>working! </a:t>
            </a:r>
            <a:r>
              <a:rPr lang="en-US" sz="1600" dirty="0">
                <a:solidFill>
                  <a:schemeClr val="bg2"/>
                </a:solidFill>
              </a:rPr>
              <a:t>(sort of…)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Performance Issues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676400"/>
            <a:ext cx="9144000" cy="357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Performance </a:t>
            </a:r>
            <a:r>
              <a:rPr lang="en-US" sz="2800" dirty="0">
                <a:solidFill>
                  <a:schemeClr val="bg2"/>
                </a:solidFill>
              </a:rPr>
              <a:t>is </a:t>
            </a:r>
            <a:r>
              <a:rPr lang="en-US" sz="2800" dirty="0" smtClean="0">
                <a:solidFill>
                  <a:schemeClr val="bg2"/>
                </a:solidFill>
              </a:rPr>
              <a:t>noticeably </a:t>
            </a:r>
            <a:r>
              <a:rPr lang="en-US" sz="2800" dirty="0" smtClean="0">
                <a:solidFill>
                  <a:schemeClr val="bg2"/>
                </a:solidFill>
              </a:rPr>
              <a:t>sluggish.</a:t>
            </a:r>
            <a:endParaRPr lang="en-US" sz="2800" dirty="0" smtClean="0">
              <a:solidFill>
                <a:schemeClr val="bg2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Poor response times.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High memory and CPU usage during 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network </a:t>
            </a:r>
            <a:r>
              <a:rPr lang="en-US" sz="2800" dirty="0" smtClean="0">
                <a:solidFill>
                  <a:schemeClr val="bg2"/>
                </a:solidFill>
              </a:rPr>
              <a:t>activities </a:t>
            </a:r>
            <a:r>
              <a:rPr lang="en-US" sz="2800" dirty="0" smtClean="0">
                <a:solidFill>
                  <a:schemeClr val="bg2"/>
                </a:solidFill>
              </a:rPr>
              <a:t>cause instability.</a:t>
            </a:r>
            <a:endParaRPr lang="en-US" sz="2800" dirty="0">
              <a:solidFill>
                <a:schemeClr val="bg2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File system is sandboxed.</a:t>
            </a:r>
          </a:p>
          <a:p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29" name="Picture 2" descr="K:\Screenshot 2010.03.18 15.53.5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00" y="1179600"/>
            <a:ext cx="2922000" cy="43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99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Design Issues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676400"/>
            <a:ext cx="9144000" cy="400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UCMAN has facilities that can be used to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accommodate small screens</a:t>
            </a:r>
            <a:r>
              <a:rPr lang="en-US" sz="2800" dirty="0" smtClean="0">
                <a:solidFill>
                  <a:schemeClr val="bg2"/>
                </a:solidFill>
              </a:rPr>
              <a:t>.</a:t>
            </a:r>
            <a:endParaRPr lang="en-US" sz="2800" dirty="0" smtClean="0">
              <a:solidFill>
                <a:schemeClr val="bg2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Tab-based </a:t>
            </a:r>
            <a:r>
              <a:rPr lang="en-US" sz="2800" dirty="0" smtClean="0">
                <a:solidFill>
                  <a:schemeClr val="bg2"/>
                </a:solidFill>
              </a:rPr>
              <a:t>views </a:t>
            </a:r>
            <a:r>
              <a:rPr lang="en-US" sz="2800" dirty="0" smtClean="0">
                <a:solidFill>
                  <a:schemeClr val="bg2"/>
                </a:solidFill>
              </a:rPr>
              <a:t>makes navigation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easier on small screens.</a:t>
            </a:r>
            <a:endParaRPr lang="en-US" sz="2800" dirty="0" smtClean="0">
              <a:solidFill>
                <a:schemeClr val="bg2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No official </a:t>
            </a:r>
            <a:r>
              <a:rPr lang="en-US" sz="2800" dirty="0" err="1" smtClean="0">
                <a:solidFill>
                  <a:schemeClr val="bg2"/>
                </a:solidFill>
              </a:rPr>
              <a:t>Juce</a:t>
            </a:r>
            <a:r>
              <a:rPr lang="en-US" sz="2800" dirty="0" smtClean="0">
                <a:solidFill>
                  <a:schemeClr val="bg2"/>
                </a:solidFill>
              </a:rPr>
              <a:t> support for landscape.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Controls are difficult to use.</a:t>
            </a:r>
          </a:p>
          <a:p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11" name="Picture 2" descr="K:\Screenshot 2010.03.18 15.53.5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00" y="1179600"/>
            <a:ext cx="2922000" cy="43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44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Desktop/iPhone Comparison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K:\Screenshot 2010.03.18 15.53.5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00" y="1179600"/>
            <a:ext cx="2922000" cy="43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13392"/>
            <a:ext cx="5943600" cy="366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550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Patchbay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Goals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534368"/>
            <a:ext cx="9144000" cy="418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2"/>
                </a:solidFill>
              </a:rPr>
              <a:t>Patchbays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abstract the </a:t>
            </a:r>
            <a:r>
              <a:rPr lang="en-US" sz="2800" dirty="0" smtClean="0">
                <a:solidFill>
                  <a:schemeClr val="bg2"/>
                </a:solidFill>
              </a:rPr>
              <a:t>complexities of </a:t>
            </a:r>
            <a:r>
              <a:rPr lang="en-US" sz="2800" dirty="0" smtClean="0">
                <a:solidFill>
                  <a:schemeClr val="bg2"/>
                </a:solidFill>
              </a:rPr>
              <a:t>routing.</a:t>
            </a:r>
            <a:endParaRPr lang="en-US" sz="2800" dirty="0" smtClean="0">
              <a:solidFill>
                <a:schemeClr val="bg2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Easier to see active connections 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between endpoints.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Building the </a:t>
            </a:r>
            <a:r>
              <a:rPr lang="en-US" sz="2800" dirty="0" err="1" smtClean="0">
                <a:solidFill>
                  <a:schemeClr val="bg2"/>
                </a:solidFill>
              </a:rPr>
              <a:t>patchbay</a:t>
            </a:r>
            <a:r>
              <a:rPr lang="en-US" sz="2800" dirty="0" smtClean="0">
                <a:solidFill>
                  <a:schemeClr val="bg2"/>
                </a:solidFill>
              </a:rPr>
              <a:t> GUI from 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scratch should aid in </a:t>
            </a:r>
            <a:r>
              <a:rPr lang="en-US" sz="2800" dirty="0" smtClean="0">
                <a:solidFill>
                  <a:schemeClr val="bg2"/>
                </a:solidFill>
              </a:rPr>
              <a:t>optimizing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GUI </a:t>
            </a:r>
            <a:r>
              <a:rPr lang="en-US" sz="2800" dirty="0" smtClean="0">
                <a:solidFill>
                  <a:schemeClr val="bg2"/>
                </a:solidFill>
              </a:rPr>
              <a:t>for small-screened touch devices.</a:t>
            </a:r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0" y="1981200"/>
            <a:ext cx="3307810" cy="2733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396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Patchbay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Elements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228001"/>
            <a:ext cx="9144000" cy="486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Using UCMAN as backend provides support for:</a:t>
            </a:r>
            <a:endParaRPr lang="en-US" sz="2800" dirty="0" smtClean="0">
              <a:solidFill>
                <a:schemeClr val="bg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Multiple instances.</a:t>
            </a:r>
            <a:endParaRPr lang="en-US" sz="2800" dirty="0">
              <a:solidFill>
                <a:schemeClr val="bg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Timing and synchronization.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Point-to-point connection creation.</a:t>
            </a:r>
            <a:endParaRPr lang="en-US" sz="2800" dirty="0" smtClean="0">
              <a:solidFill>
                <a:schemeClr val="bg2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Routing </a:t>
            </a:r>
            <a:r>
              <a:rPr lang="en-US" sz="2800" dirty="0" smtClean="0">
                <a:solidFill>
                  <a:schemeClr val="bg2"/>
                </a:solidFill>
              </a:rPr>
              <a:t>algorithm.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Control structure </a:t>
            </a:r>
            <a:r>
              <a:rPr lang="en-US" sz="2800" dirty="0" smtClean="0">
                <a:solidFill>
                  <a:schemeClr val="bg2"/>
                </a:solidFill>
              </a:rPr>
              <a:t>to represent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network</a:t>
            </a:r>
            <a:r>
              <a:rPr lang="en-US" sz="2800" dirty="0" smtClean="0">
                <a:solidFill>
                  <a:schemeClr val="bg2"/>
                </a:solidFill>
              </a:rPr>
              <a:t>.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Current </a:t>
            </a:r>
            <a:r>
              <a:rPr lang="en-US" sz="2800" dirty="0" smtClean="0">
                <a:solidFill>
                  <a:schemeClr val="bg2"/>
                </a:solidFill>
              </a:rPr>
              <a:t>connections</a:t>
            </a:r>
            <a:r>
              <a:rPr lang="en-US" sz="2800" dirty="0" smtClean="0">
                <a:solidFill>
                  <a:schemeClr val="bg2"/>
                </a:solidFill>
              </a:rPr>
              <a:t>.</a:t>
            </a:r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0" y="1981200"/>
            <a:ext cx="3307810" cy="2733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902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377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256680"/>
            <a:ext cx="1610597" cy="1601320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105400"/>
            <a:ext cx="1341438" cy="1589088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524000" y="6172200"/>
            <a:ext cx="1687864" cy="685800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Questions?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49530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76600" y="1297064"/>
            <a:ext cx="2244285" cy="3538472"/>
            <a:chOff x="3276600" y="1297064"/>
            <a:chExt cx="2244285" cy="3538472"/>
          </a:xfrm>
        </p:grpSpPr>
        <p:pic>
          <p:nvPicPr>
            <p:cNvPr id="1026" name="Picture 2" descr="C:\temp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297064"/>
              <a:ext cx="2244285" cy="353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404967" y="1554301"/>
              <a:ext cx="1929033" cy="3170099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BEBEBE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en-US" sz="20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EBEBE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9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317</Words>
  <Application>Microsoft Office PowerPoint</Application>
  <PresentationFormat>On-screen Show (4:3)</PresentationFormat>
  <Paragraphs>75</Paragraphs>
  <Slides>11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Main</dc:creator>
  <cp:lastModifiedBy>Main</cp:lastModifiedBy>
  <cp:revision>114</cp:revision>
  <dcterms:created xsi:type="dcterms:W3CDTF">2006-08-16T00:00:00Z</dcterms:created>
  <dcterms:modified xsi:type="dcterms:W3CDTF">2010-07-27T08:07:46Z</dcterms:modified>
</cp:coreProperties>
</file>