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8"/>
  </p:notesMasterIdLst>
  <p:sldIdLst>
    <p:sldId id="256" r:id="rId2"/>
    <p:sldId id="273" r:id="rId3"/>
    <p:sldId id="283" r:id="rId4"/>
    <p:sldId id="282" r:id="rId5"/>
    <p:sldId id="281" r:id="rId6"/>
    <p:sldId id="262" r:id="rId7"/>
    <p:sldId id="267" r:id="rId8"/>
    <p:sldId id="266" r:id="rId9"/>
    <p:sldId id="277" r:id="rId10"/>
    <p:sldId id="278" r:id="rId11"/>
    <p:sldId id="268" r:id="rId12"/>
    <p:sldId id="279" r:id="rId13"/>
    <p:sldId id="270" r:id="rId14"/>
    <p:sldId id="263" r:id="rId15"/>
    <p:sldId id="271" r:id="rId16"/>
    <p:sldId id="265" r:id="rId17"/>
  </p:sldIdLst>
  <p:sldSz cx="9144000" cy="6858000" type="screen4x3"/>
  <p:notesSz cx="6858000" cy="9144000"/>
  <p:embeddedFontLst>
    <p:embeddedFont>
      <p:font typeface="Calibri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BEBE"/>
    <a:srgbClr val="737373"/>
    <a:srgbClr val="9B9B9B"/>
    <a:srgbClr val="AAAAAA"/>
    <a:srgbClr val="505050"/>
    <a:srgbClr val="646464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5" autoAdjust="0"/>
    <p:restoredTop sz="92016" autoAdjust="0"/>
  </p:normalViewPr>
  <p:slideViewPr>
    <p:cSldViewPr>
      <p:cViewPr varScale="1">
        <p:scale>
          <a:sx n="89" d="100"/>
          <a:sy n="89" d="100"/>
        </p:scale>
        <p:origin x="-109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Unos Vision</c:v>
                </c:pt>
              </c:strCache>
            </c:strRef>
          </c:tx>
          <c:marker>
            <c:symbol val="none"/>
          </c:marker>
          <c:val>
            <c:numRef>
              <c:f>Sheet1!$B$2:$H$2</c:f>
              <c:numCache>
                <c:formatCode>General</c:formatCode>
                <c:ptCount val="7"/>
                <c:pt idx="0">
                  <c:v>18</c:v>
                </c:pt>
                <c:pt idx="1">
                  <c:v>39</c:v>
                </c:pt>
                <c:pt idx="2">
                  <c:v>46</c:v>
                </c:pt>
                <c:pt idx="3">
                  <c:v>53</c:v>
                </c:pt>
                <c:pt idx="4">
                  <c:v>60</c:v>
                </c:pt>
                <c:pt idx="5">
                  <c:v>67</c:v>
                </c:pt>
                <c:pt idx="6">
                  <c:v>74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Patch Bay</c:v>
                </c:pt>
              </c:strCache>
            </c:strRef>
          </c:tx>
          <c:marker>
            <c:symbol val="none"/>
          </c:marker>
          <c:val>
            <c:numRef>
              <c:f>Sheet1!$B$3:$I$3</c:f>
              <c:numCache>
                <c:formatCode>General</c:formatCode>
                <c:ptCount val="8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788928"/>
        <c:axId val="137641280"/>
      </c:lineChart>
      <c:catAx>
        <c:axId val="1377889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Subnets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137641280"/>
        <c:crosses val="autoZero"/>
        <c:auto val="1"/>
        <c:lblAlgn val="ctr"/>
        <c:lblOffset val="100"/>
        <c:noMultiLvlLbl val="0"/>
      </c:catAx>
      <c:valAx>
        <c:axId val="1376412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Actions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377889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DF201-5498-4DC9-8C73-E16CF3697881}" type="datetimeFigureOut">
              <a:rPr lang="en-US" smtClean="0"/>
              <a:pPr/>
              <a:t>10/28/2010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98F19-D76E-4264-AC85-4FBD5A2306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014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98F19-D76E-4264-AC85-4FBD5A23067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98F19-D76E-4264-AC85-4FBD5A23067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98F19-D76E-4264-AC85-4FBD5A23067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98F19-D76E-4264-AC85-4FBD5A23067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98F19-D76E-4264-AC85-4FBD5A23067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98F19-D76E-4264-AC85-4FBD5A23067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98F19-D76E-4264-AC85-4FBD5A23067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98F19-D76E-4264-AC85-4FBD5A23067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98F19-D76E-4264-AC85-4FBD5A23067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Stadium scenario – where 2 people were required,</a:t>
            </a:r>
            <a:r>
              <a:rPr lang="en-US" baseline="0" dirty="0" smtClean="0"/>
              <a:t> one to test sound levels and another to change the levels, now one is needed</a:t>
            </a:r>
          </a:p>
          <a:p>
            <a:r>
              <a:rPr lang="en-US" baseline="0" dirty="0" smtClean="0"/>
              <a:t>The one can roam around a venue and test, control and do whatever to individual </a:t>
            </a:r>
            <a:r>
              <a:rPr lang="en-US" baseline="0" dirty="0" err="1" smtClean="0"/>
              <a:t>PoP’s</a:t>
            </a:r>
            <a:r>
              <a:rPr lang="en-US" baseline="0" dirty="0" smtClean="0"/>
              <a:t> (points of presence)</a:t>
            </a:r>
          </a:p>
          <a:p>
            <a:r>
              <a:rPr lang="en-US" baseline="0" dirty="0" smtClean="0"/>
              <a:t>Also talk about controlling multiple input devices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98F19-D76E-4264-AC85-4FBD5A23067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98F19-D76E-4264-AC85-4FBD5A23067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98F19-D76E-4264-AC85-4FBD5A23067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98F19-D76E-4264-AC85-4FBD5A23067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98F19-D76E-4264-AC85-4FBD5A23067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98F19-D76E-4264-AC85-4FBD5A23067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98F19-D76E-4264-AC85-4FBD5A23067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05050"/>
            </a:gs>
            <a:gs pos="100000">
              <a:srgbClr val="9B9B9B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2971800"/>
            <a:ext cx="9144000" cy="1981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Uman logo white.png"/>
          <p:cNvPicPr/>
          <p:nvPr/>
        </p:nvPicPr>
        <p:blipFill>
          <a:blip r:embed="rId3" cstate="print"/>
          <a:srcRect b="32212"/>
          <a:stretch>
            <a:fillRect/>
          </a:stretch>
        </p:blipFill>
        <p:spPr>
          <a:xfrm>
            <a:off x="0" y="5256680"/>
            <a:ext cx="1610597" cy="1601320"/>
          </a:xfrm>
          <a:prstGeom prst="rect">
            <a:avLst/>
          </a:prstGeom>
        </p:spPr>
      </p:pic>
      <p:pic>
        <p:nvPicPr>
          <p:cNvPr id="1027" name="Picture 3" descr="C:\Untitled-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5105400"/>
            <a:ext cx="1341438" cy="1589088"/>
          </a:xfrm>
          <a:prstGeom prst="rect">
            <a:avLst/>
          </a:prstGeom>
          <a:noFill/>
        </p:spPr>
      </p:pic>
      <p:pic>
        <p:nvPicPr>
          <p:cNvPr id="7" name="Picture 6" descr="Uman logo white.png"/>
          <p:cNvPicPr/>
          <p:nvPr/>
        </p:nvPicPr>
        <p:blipFill>
          <a:blip r:embed="rId5" cstate="print"/>
          <a:srcRect t="72298"/>
          <a:stretch>
            <a:fillRect/>
          </a:stretch>
        </p:blipFill>
        <p:spPr>
          <a:xfrm>
            <a:off x="1524000" y="6172200"/>
            <a:ext cx="1687864" cy="6858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0" y="914400"/>
            <a:ext cx="9144000" cy="2026800"/>
            <a:chOff x="0" y="609600"/>
            <a:chExt cx="9144000" cy="2026800"/>
          </a:xfrm>
        </p:grpSpPr>
        <p:sp>
          <p:nvSpPr>
            <p:cNvPr id="12" name="Rectangle 11"/>
            <p:cNvSpPr/>
            <p:nvPr/>
          </p:nvSpPr>
          <p:spPr>
            <a:xfrm>
              <a:off x="0" y="609600"/>
              <a:ext cx="9144000" cy="2026800"/>
            </a:xfrm>
            <a:prstGeom prst="rect">
              <a:avLst/>
            </a:prstGeom>
            <a:solidFill>
              <a:schemeClr val="bg2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1000" y="838200"/>
              <a:ext cx="8763000" cy="175432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Mobile Solution to Controlling Audio Networks</a:t>
              </a:r>
              <a:endParaRPr lang="en-US" sz="5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0" y="43066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/>
                </a:solidFill>
              </a:rPr>
              <a:t>Investigator: Sascha Zeisberger  </a:t>
            </a:r>
          </a:p>
          <a:p>
            <a:pPr algn="r"/>
            <a:r>
              <a:rPr lang="en-US" dirty="0" smtClean="0">
                <a:solidFill>
                  <a:schemeClr val="bg2"/>
                </a:solidFill>
              </a:rPr>
              <a:t>Supervisor: Prof. Richard Foss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4953000"/>
            <a:ext cx="9144000" cy="25200"/>
          </a:xfrm>
          <a:prstGeom prst="rect">
            <a:avLst/>
          </a:prstGeom>
          <a:solidFill>
            <a:schemeClr val="bg2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1179600"/>
            <a:ext cx="9144000" cy="438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Uman logo white.png"/>
          <p:cNvPicPr/>
          <p:nvPr/>
        </p:nvPicPr>
        <p:blipFill>
          <a:blip r:embed="rId3" cstate="print"/>
          <a:srcRect b="32212"/>
          <a:stretch>
            <a:fillRect/>
          </a:stretch>
        </p:blipFill>
        <p:spPr>
          <a:xfrm>
            <a:off x="0" y="5635485"/>
            <a:ext cx="1229597" cy="1222515"/>
          </a:xfrm>
          <a:prstGeom prst="rect">
            <a:avLst/>
          </a:prstGeom>
        </p:spPr>
      </p:pic>
      <p:pic>
        <p:nvPicPr>
          <p:cNvPr id="1027" name="Picture 3" descr="C:\Untitled-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7200" y="5638800"/>
            <a:ext cx="884238" cy="1047482"/>
          </a:xfrm>
          <a:prstGeom prst="rect">
            <a:avLst/>
          </a:prstGeom>
          <a:noFill/>
        </p:spPr>
      </p:pic>
      <p:pic>
        <p:nvPicPr>
          <p:cNvPr id="7" name="Picture 6" descr="Uman logo white.png"/>
          <p:cNvPicPr/>
          <p:nvPr/>
        </p:nvPicPr>
        <p:blipFill>
          <a:blip r:embed="rId5" cstate="print"/>
          <a:srcRect t="72298"/>
          <a:stretch>
            <a:fillRect/>
          </a:stretch>
        </p:blipFill>
        <p:spPr>
          <a:xfrm>
            <a:off x="1219200" y="6388927"/>
            <a:ext cx="1154464" cy="469073"/>
          </a:xfrm>
          <a:prstGeom prst="rect">
            <a:avLst/>
          </a:prstGeom>
        </p:spPr>
      </p:pic>
      <p:grpSp>
        <p:nvGrpSpPr>
          <p:cNvPr id="2" name="Group 12"/>
          <p:cNvGrpSpPr/>
          <p:nvPr/>
        </p:nvGrpSpPr>
        <p:grpSpPr>
          <a:xfrm>
            <a:off x="0" y="457200"/>
            <a:ext cx="9144000" cy="685800"/>
            <a:chOff x="0" y="609600"/>
            <a:chExt cx="9144000" cy="2026800"/>
          </a:xfrm>
        </p:grpSpPr>
        <p:sp>
          <p:nvSpPr>
            <p:cNvPr id="12" name="Rectangle 11"/>
            <p:cNvSpPr/>
            <p:nvPr/>
          </p:nvSpPr>
          <p:spPr>
            <a:xfrm>
              <a:off x="0" y="609600"/>
              <a:ext cx="9144000" cy="2026800"/>
            </a:xfrm>
            <a:prstGeom prst="rect">
              <a:avLst/>
            </a:prstGeom>
            <a:solidFill>
              <a:schemeClr val="bg2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1000" y="609600"/>
              <a:ext cx="8763000" cy="191015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Keystroke-Level Model</a:t>
              </a:r>
              <a:endParaRPr lang="en-US" sz="3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0" y="5562600"/>
            <a:ext cx="9144000" cy="25200"/>
          </a:xfrm>
          <a:prstGeom prst="rect">
            <a:avLst/>
          </a:prstGeom>
          <a:solidFill>
            <a:schemeClr val="bg2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0" y="1496228"/>
            <a:ext cx="9144000" cy="3318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Create connection between 2 devices on same subnet</a:t>
            </a:r>
          </a:p>
          <a:p>
            <a:pPr lvl="1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[D]CC[D]CC[D]CC[D]C = 11 worst, 7 best</a:t>
            </a:r>
          </a:p>
          <a:p>
            <a:pPr lvl="1">
              <a:spcAft>
                <a:spcPts val="1000"/>
              </a:spcAft>
              <a:buFont typeface="Arial" pitchFamily="34" charset="0"/>
              <a:buChar char="•"/>
            </a:pPr>
            <a:endParaRPr lang="en-US" sz="2800" dirty="0" smtClean="0">
              <a:solidFill>
                <a:schemeClr val="bg2"/>
              </a:solidFill>
            </a:endParaRPr>
          </a:p>
          <a:p>
            <a:pPr>
              <a:spcAft>
                <a:spcPts val="10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Create connection between 2 devices on different subnets</a:t>
            </a:r>
          </a:p>
          <a:p>
            <a:pPr lvl="1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[D]CC[D]CC[D]C</a:t>
            </a:r>
            <a: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[cc[d]cc[d]c]</a:t>
            </a:r>
            <a:r>
              <a:rPr lang="en-US" sz="2800" dirty="0" smtClean="0">
                <a:solidFill>
                  <a:schemeClr val="bg2"/>
                </a:solidFill>
              </a:rPr>
              <a:t>CC[D]CC[D]CC[D]C = 25W,17B</a:t>
            </a:r>
          </a:p>
          <a:p>
            <a:pPr lvl="1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Number of actions = 18 + number </a:t>
            </a:r>
            <a:r>
              <a:rPr lang="en-US" sz="2800" dirty="0" smtClean="0">
                <a:solidFill>
                  <a:schemeClr val="bg2"/>
                </a:solidFill>
              </a:rPr>
              <a:t>subnets </a:t>
            </a:r>
            <a:r>
              <a:rPr lang="en-US" sz="2800" dirty="0" smtClean="0">
                <a:solidFill>
                  <a:schemeClr val="bg2"/>
                </a:solidFill>
              </a:rPr>
              <a:t>to </a:t>
            </a:r>
            <a:r>
              <a:rPr lang="en-US" sz="2800" dirty="0" smtClean="0">
                <a:solidFill>
                  <a:schemeClr val="bg2"/>
                </a:solidFill>
              </a:rPr>
              <a:t>traverse* </a:t>
            </a:r>
            <a:r>
              <a:rPr lang="en-US" sz="2800" dirty="0" smtClean="0">
                <a:solidFill>
                  <a:schemeClr val="bg2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7418109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1179600"/>
            <a:ext cx="9144000" cy="438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Uman logo white.png"/>
          <p:cNvPicPr/>
          <p:nvPr/>
        </p:nvPicPr>
        <p:blipFill>
          <a:blip r:embed="rId3" cstate="print"/>
          <a:srcRect b="32212"/>
          <a:stretch>
            <a:fillRect/>
          </a:stretch>
        </p:blipFill>
        <p:spPr>
          <a:xfrm>
            <a:off x="0" y="5635485"/>
            <a:ext cx="1229597" cy="1222515"/>
          </a:xfrm>
          <a:prstGeom prst="rect">
            <a:avLst/>
          </a:prstGeom>
        </p:spPr>
      </p:pic>
      <p:pic>
        <p:nvPicPr>
          <p:cNvPr id="1027" name="Picture 3" descr="C:\Untitled-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7200" y="5638800"/>
            <a:ext cx="884238" cy="1047482"/>
          </a:xfrm>
          <a:prstGeom prst="rect">
            <a:avLst/>
          </a:prstGeom>
          <a:noFill/>
        </p:spPr>
      </p:pic>
      <p:pic>
        <p:nvPicPr>
          <p:cNvPr id="7" name="Picture 6" descr="Uman logo white.png"/>
          <p:cNvPicPr/>
          <p:nvPr/>
        </p:nvPicPr>
        <p:blipFill>
          <a:blip r:embed="rId5" cstate="print"/>
          <a:srcRect t="72298"/>
          <a:stretch>
            <a:fillRect/>
          </a:stretch>
        </p:blipFill>
        <p:spPr>
          <a:xfrm>
            <a:off x="1219200" y="6388927"/>
            <a:ext cx="1154464" cy="469073"/>
          </a:xfrm>
          <a:prstGeom prst="rect">
            <a:avLst/>
          </a:prstGeom>
        </p:spPr>
      </p:pic>
      <p:grpSp>
        <p:nvGrpSpPr>
          <p:cNvPr id="2" name="Group 12"/>
          <p:cNvGrpSpPr/>
          <p:nvPr/>
        </p:nvGrpSpPr>
        <p:grpSpPr>
          <a:xfrm>
            <a:off x="0" y="457200"/>
            <a:ext cx="9144000" cy="685800"/>
            <a:chOff x="0" y="609600"/>
            <a:chExt cx="9144000" cy="2026800"/>
          </a:xfrm>
        </p:grpSpPr>
        <p:sp>
          <p:nvSpPr>
            <p:cNvPr id="12" name="Rectangle 11"/>
            <p:cNvSpPr/>
            <p:nvPr/>
          </p:nvSpPr>
          <p:spPr>
            <a:xfrm>
              <a:off x="0" y="609600"/>
              <a:ext cx="9144000" cy="2026800"/>
            </a:xfrm>
            <a:prstGeom prst="rect">
              <a:avLst/>
            </a:prstGeom>
            <a:solidFill>
              <a:schemeClr val="bg2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1000" y="609600"/>
              <a:ext cx="8763000" cy="191015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Patch Bay</a:t>
              </a:r>
              <a:endParaRPr lang="en-US" sz="3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0" y="5562600"/>
            <a:ext cx="9144000" cy="25200"/>
          </a:xfrm>
          <a:prstGeom prst="rect">
            <a:avLst/>
          </a:prstGeom>
          <a:solidFill>
            <a:schemeClr val="bg2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3553" y="1558279"/>
            <a:ext cx="9144000" cy="4688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Patch bays abstract the complexities of routing.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Create end-to-end connections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Tree-grid based patch-bay was used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Provides overview of network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Easy to represent on small screens</a:t>
            </a:r>
          </a:p>
          <a:p>
            <a:pPr>
              <a:spcBef>
                <a:spcPts val="100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chemeClr val="bg2"/>
                </a:solidFill>
              </a:rPr>
              <a:t>More efficient in terms of KLM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[D]C[D]C[D]C </a:t>
            </a:r>
            <a:r>
              <a:rPr lang="en-US" sz="2800" dirty="0">
                <a:solidFill>
                  <a:schemeClr val="bg2"/>
                </a:solidFill>
              </a:rPr>
              <a:t>= 6W, 3B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endParaRPr lang="en-US" sz="2800" dirty="0" smtClean="0">
              <a:solidFill>
                <a:schemeClr val="bg2"/>
              </a:solidFill>
            </a:endParaRP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endParaRPr lang="en-US" sz="2800" dirty="0">
              <a:solidFill>
                <a:schemeClr val="bg2"/>
              </a:solidFill>
            </a:endParaRPr>
          </a:p>
        </p:txBody>
      </p:sp>
      <p:pic>
        <p:nvPicPr>
          <p:cNvPr id="14" name="Picture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0301" y="2438400"/>
            <a:ext cx="3307810" cy="27337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63968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1179600"/>
            <a:ext cx="9144000" cy="438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Uman logo white.png"/>
          <p:cNvPicPr/>
          <p:nvPr/>
        </p:nvPicPr>
        <p:blipFill>
          <a:blip r:embed="rId3" cstate="print"/>
          <a:srcRect b="32212"/>
          <a:stretch>
            <a:fillRect/>
          </a:stretch>
        </p:blipFill>
        <p:spPr>
          <a:xfrm>
            <a:off x="0" y="5635485"/>
            <a:ext cx="1229597" cy="1222515"/>
          </a:xfrm>
          <a:prstGeom prst="rect">
            <a:avLst/>
          </a:prstGeom>
        </p:spPr>
      </p:pic>
      <p:pic>
        <p:nvPicPr>
          <p:cNvPr id="1027" name="Picture 3" descr="C:\Untitled-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7200" y="5638800"/>
            <a:ext cx="884238" cy="1047482"/>
          </a:xfrm>
          <a:prstGeom prst="rect">
            <a:avLst/>
          </a:prstGeom>
          <a:noFill/>
        </p:spPr>
      </p:pic>
      <p:pic>
        <p:nvPicPr>
          <p:cNvPr id="7" name="Picture 6" descr="Uman logo white.png"/>
          <p:cNvPicPr/>
          <p:nvPr/>
        </p:nvPicPr>
        <p:blipFill>
          <a:blip r:embed="rId5" cstate="print"/>
          <a:srcRect t="72298"/>
          <a:stretch>
            <a:fillRect/>
          </a:stretch>
        </p:blipFill>
        <p:spPr>
          <a:xfrm>
            <a:off x="1219200" y="6388927"/>
            <a:ext cx="1154464" cy="469073"/>
          </a:xfrm>
          <a:prstGeom prst="rect">
            <a:avLst/>
          </a:prstGeom>
        </p:spPr>
      </p:pic>
      <p:grpSp>
        <p:nvGrpSpPr>
          <p:cNvPr id="2" name="Group 12"/>
          <p:cNvGrpSpPr/>
          <p:nvPr/>
        </p:nvGrpSpPr>
        <p:grpSpPr>
          <a:xfrm>
            <a:off x="0" y="457200"/>
            <a:ext cx="9144000" cy="685800"/>
            <a:chOff x="0" y="609600"/>
            <a:chExt cx="9144000" cy="2026800"/>
          </a:xfrm>
        </p:grpSpPr>
        <p:sp>
          <p:nvSpPr>
            <p:cNvPr id="12" name="Rectangle 11"/>
            <p:cNvSpPr/>
            <p:nvPr/>
          </p:nvSpPr>
          <p:spPr>
            <a:xfrm>
              <a:off x="0" y="609600"/>
              <a:ext cx="9144000" cy="2026800"/>
            </a:xfrm>
            <a:prstGeom prst="rect">
              <a:avLst/>
            </a:prstGeom>
            <a:solidFill>
              <a:schemeClr val="bg2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1000" y="609600"/>
              <a:ext cx="8763000" cy="191015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Keystroke-Level Model</a:t>
              </a:r>
              <a:endParaRPr lang="en-US" sz="3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0" y="5562600"/>
            <a:ext cx="9144000" cy="25200"/>
          </a:xfrm>
          <a:prstGeom prst="rect">
            <a:avLst/>
          </a:prstGeom>
          <a:solidFill>
            <a:schemeClr val="bg2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4033741"/>
              </p:ext>
            </p:extLst>
          </p:nvPr>
        </p:nvGraphicFramePr>
        <p:xfrm>
          <a:off x="381000" y="1447800"/>
          <a:ext cx="83058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243815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1179600"/>
            <a:ext cx="9144000" cy="438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Uman logo white.png"/>
          <p:cNvPicPr/>
          <p:nvPr/>
        </p:nvPicPr>
        <p:blipFill>
          <a:blip r:embed="rId3" cstate="print"/>
          <a:srcRect b="32212"/>
          <a:stretch>
            <a:fillRect/>
          </a:stretch>
        </p:blipFill>
        <p:spPr>
          <a:xfrm>
            <a:off x="0" y="5635485"/>
            <a:ext cx="1229597" cy="1222515"/>
          </a:xfrm>
          <a:prstGeom prst="rect">
            <a:avLst/>
          </a:prstGeom>
        </p:spPr>
      </p:pic>
      <p:pic>
        <p:nvPicPr>
          <p:cNvPr id="1027" name="Picture 3" descr="C:\Untitled-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7200" y="5638800"/>
            <a:ext cx="884238" cy="1047482"/>
          </a:xfrm>
          <a:prstGeom prst="rect">
            <a:avLst/>
          </a:prstGeom>
          <a:noFill/>
        </p:spPr>
      </p:pic>
      <p:pic>
        <p:nvPicPr>
          <p:cNvPr id="7" name="Picture 6" descr="Uman logo white.png"/>
          <p:cNvPicPr/>
          <p:nvPr/>
        </p:nvPicPr>
        <p:blipFill>
          <a:blip r:embed="rId5" cstate="print"/>
          <a:srcRect t="72298"/>
          <a:stretch>
            <a:fillRect/>
          </a:stretch>
        </p:blipFill>
        <p:spPr>
          <a:xfrm>
            <a:off x="1219200" y="6388927"/>
            <a:ext cx="1154464" cy="469073"/>
          </a:xfrm>
          <a:prstGeom prst="rect">
            <a:avLst/>
          </a:prstGeom>
        </p:spPr>
      </p:pic>
      <p:grpSp>
        <p:nvGrpSpPr>
          <p:cNvPr id="2" name="Group 12"/>
          <p:cNvGrpSpPr/>
          <p:nvPr/>
        </p:nvGrpSpPr>
        <p:grpSpPr>
          <a:xfrm>
            <a:off x="0" y="457200"/>
            <a:ext cx="9144000" cy="685800"/>
            <a:chOff x="0" y="609600"/>
            <a:chExt cx="9144000" cy="2026800"/>
          </a:xfrm>
        </p:grpSpPr>
        <p:sp>
          <p:nvSpPr>
            <p:cNvPr id="12" name="Rectangle 11"/>
            <p:cNvSpPr/>
            <p:nvPr/>
          </p:nvSpPr>
          <p:spPr>
            <a:xfrm>
              <a:off x="0" y="609600"/>
              <a:ext cx="9144000" cy="2026800"/>
            </a:xfrm>
            <a:prstGeom prst="rect">
              <a:avLst/>
            </a:prstGeom>
            <a:solidFill>
              <a:schemeClr val="bg2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1000" y="609600"/>
              <a:ext cx="8763000" cy="191015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Patchbay</a:t>
              </a:r>
              <a:r>
                <a:rPr lang="en-US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Elements</a:t>
              </a:r>
              <a:endParaRPr lang="en-US" sz="3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0" y="5562600"/>
            <a:ext cx="9144000" cy="25200"/>
          </a:xfrm>
          <a:prstGeom prst="rect">
            <a:avLst/>
          </a:prstGeom>
          <a:solidFill>
            <a:schemeClr val="bg2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0" y="1403658"/>
            <a:ext cx="914400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Using Unos Vision as backend provides support for: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Multiple instances.</a:t>
            </a:r>
            <a:endParaRPr lang="en-US" sz="2800" dirty="0">
              <a:solidFill>
                <a:schemeClr val="bg2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Timing and synchronization.</a:t>
            </a:r>
          </a:p>
          <a:p>
            <a:pPr lvl="1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Point-to-point connection creation.</a:t>
            </a:r>
          </a:p>
          <a:p>
            <a:pPr>
              <a:spcBef>
                <a:spcPts val="100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Routing algorithm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Internal routing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Router </a:t>
            </a:r>
            <a:r>
              <a:rPr lang="en-US" sz="2800" dirty="0" smtClean="0">
                <a:solidFill>
                  <a:schemeClr val="bg2"/>
                </a:solidFill>
              </a:rPr>
              <a:t>traversal</a:t>
            </a:r>
            <a:endParaRPr lang="en-US" sz="2800" dirty="0" smtClean="0">
              <a:solidFill>
                <a:schemeClr val="bg2"/>
              </a:solidFill>
            </a:endParaRPr>
          </a:p>
        </p:txBody>
      </p:sp>
      <p:pic>
        <p:nvPicPr>
          <p:cNvPr id="2050" name="Picture 2" descr="K:\Project\Presentations\Presentation 3\Sascha\IMG_014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877" y="1976563"/>
            <a:ext cx="2352091" cy="352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9027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1179600"/>
            <a:ext cx="9144000" cy="3773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Uman logo white.png"/>
          <p:cNvPicPr/>
          <p:nvPr/>
        </p:nvPicPr>
        <p:blipFill>
          <a:blip r:embed="rId3" cstate="print"/>
          <a:srcRect b="32212"/>
          <a:stretch>
            <a:fillRect/>
          </a:stretch>
        </p:blipFill>
        <p:spPr>
          <a:xfrm>
            <a:off x="0" y="5256680"/>
            <a:ext cx="1610597" cy="1601320"/>
          </a:xfrm>
          <a:prstGeom prst="rect">
            <a:avLst/>
          </a:prstGeom>
        </p:spPr>
      </p:pic>
      <p:pic>
        <p:nvPicPr>
          <p:cNvPr id="1027" name="Picture 3" descr="C:\Untitled-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5105400"/>
            <a:ext cx="1341438" cy="1589088"/>
          </a:xfrm>
          <a:prstGeom prst="rect">
            <a:avLst/>
          </a:prstGeom>
          <a:noFill/>
        </p:spPr>
      </p:pic>
      <p:pic>
        <p:nvPicPr>
          <p:cNvPr id="7" name="Picture 6" descr="Uman logo white.png"/>
          <p:cNvPicPr/>
          <p:nvPr/>
        </p:nvPicPr>
        <p:blipFill>
          <a:blip r:embed="rId5" cstate="print"/>
          <a:srcRect t="72298"/>
          <a:stretch>
            <a:fillRect/>
          </a:stretch>
        </p:blipFill>
        <p:spPr>
          <a:xfrm>
            <a:off x="1524000" y="6172200"/>
            <a:ext cx="1687864" cy="685800"/>
          </a:xfrm>
          <a:prstGeom prst="rect">
            <a:avLst/>
          </a:prstGeom>
        </p:spPr>
      </p:pic>
      <p:grpSp>
        <p:nvGrpSpPr>
          <p:cNvPr id="2" name="Group 12"/>
          <p:cNvGrpSpPr/>
          <p:nvPr/>
        </p:nvGrpSpPr>
        <p:grpSpPr>
          <a:xfrm>
            <a:off x="0" y="457200"/>
            <a:ext cx="9144000" cy="685800"/>
            <a:chOff x="0" y="609600"/>
            <a:chExt cx="9144000" cy="2026800"/>
          </a:xfrm>
        </p:grpSpPr>
        <p:sp>
          <p:nvSpPr>
            <p:cNvPr id="12" name="Rectangle 11"/>
            <p:cNvSpPr/>
            <p:nvPr/>
          </p:nvSpPr>
          <p:spPr>
            <a:xfrm>
              <a:off x="0" y="609600"/>
              <a:ext cx="9144000" cy="2026800"/>
            </a:xfrm>
            <a:prstGeom prst="rect">
              <a:avLst/>
            </a:prstGeom>
            <a:solidFill>
              <a:schemeClr val="bg2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1000" y="609600"/>
              <a:ext cx="8763000" cy="191015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Demonstration and Questions</a:t>
              </a:r>
              <a:endParaRPr lang="en-US" sz="3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0" y="4953000"/>
            <a:ext cx="9144000" cy="25200"/>
          </a:xfrm>
          <a:prstGeom prst="rect">
            <a:avLst/>
          </a:prstGeom>
          <a:solidFill>
            <a:schemeClr val="bg2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276600" y="1297064"/>
            <a:ext cx="2244285" cy="3538472"/>
            <a:chOff x="3276600" y="1297064"/>
            <a:chExt cx="2244285" cy="3538472"/>
          </a:xfrm>
        </p:grpSpPr>
        <p:pic>
          <p:nvPicPr>
            <p:cNvPr id="1026" name="Picture 2" descr="C:\temp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1297064"/>
              <a:ext cx="2244285" cy="35384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3404967" y="1554301"/>
              <a:ext cx="1929033" cy="3170099"/>
            </a:xfrm>
            <a:prstGeom prst="rect">
              <a:avLst/>
            </a:prstGeom>
            <a:noFill/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BEBEBE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?</a:t>
              </a:r>
              <a:endParaRPr lang="en-US" sz="20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BEBEBE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890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1179600"/>
            <a:ext cx="9144000" cy="3773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Uman logo white.png"/>
          <p:cNvPicPr/>
          <p:nvPr/>
        </p:nvPicPr>
        <p:blipFill>
          <a:blip r:embed="rId3" cstate="print"/>
          <a:srcRect b="32212"/>
          <a:stretch>
            <a:fillRect/>
          </a:stretch>
        </p:blipFill>
        <p:spPr>
          <a:xfrm>
            <a:off x="0" y="5256680"/>
            <a:ext cx="1610597" cy="1601320"/>
          </a:xfrm>
          <a:prstGeom prst="rect">
            <a:avLst/>
          </a:prstGeom>
        </p:spPr>
      </p:pic>
      <p:pic>
        <p:nvPicPr>
          <p:cNvPr id="1027" name="Picture 3" descr="C:\Untitled-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5105400"/>
            <a:ext cx="1341438" cy="1589088"/>
          </a:xfrm>
          <a:prstGeom prst="rect">
            <a:avLst/>
          </a:prstGeom>
          <a:noFill/>
        </p:spPr>
      </p:pic>
      <p:pic>
        <p:nvPicPr>
          <p:cNvPr id="7" name="Picture 6" descr="Uman logo white.png"/>
          <p:cNvPicPr/>
          <p:nvPr/>
        </p:nvPicPr>
        <p:blipFill>
          <a:blip r:embed="rId5" cstate="print"/>
          <a:srcRect t="72298"/>
          <a:stretch>
            <a:fillRect/>
          </a:stretch>
        </p:blipFill>
        <p:spPr>
          <a:xfrm>
            <a:off x="1524000" y="6172200"/>
            <a:ext cx="1687864" cy="685800"/>
          </a:xfrm>
          <a:prstGeom prst="rect">
            <a:avLst/>
          </a:prstGeom>
        </p:spPr>
      </p:pic>
      <p:grpSp>
        <p:nvGrpSpPr>
          <p:cNvPr id="2" name="Group 12"/>
          <p:cNvGrpSpPr/>
          <p:nvPr/>
        </p:nvGrpSpPr>
        <p:grpSpPr>
          <a:xfrm>
            <a:off x="0" y="457200"/>
            <a:ext cx="9144000" cy="685800"/>
            <a:chOff x="0" y="609600"/>
            <a:chExt cx="9144000" cy="2026800"/>
          </a:xfrm>
        </p:grpSpPr>
        <p:sp>
          <p:nvSpPr>
            <p:cNvPr id="12" name="Rectangle 11"/>
            <p:cNvSpPr/>
            <p:nvPr/>
          </p:nvSpPr>
          <p:spPr>
            <a:xfrm>
              <a:off x="0" y="609600"/>
              <a:ext cx="9144000" cy="2026800"/>
            </a:xfrm>
            <a:prstGeom prst="rect">
              <a:avLst/>
            </a:prstGeom>
            <a:solidFill>
              <a:schemeClr val="bg2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1000" y="609600"/>
              <a:ext cx="8763000" cy="191015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iPhone/</a:t>
              </a:r>
              <a:r>
                <a:rPr 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UnosVision</a:t>
              </a:r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Template </a:t>
              </a:r>
              <a:r>
                <a:rPr lang="en-US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[</a:t>
              </a:r>
              <a:r>
                <a:rPr lang="en-US" sz="36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LessContent</a:t>
              </a:r>
              <a:r>
                <a:rPr lang="en-US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]</a:t>
              </a:r>
              <a:endParaRPr lang="en-US" sz="3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0" y="1258669"/>
            <a:ext cx="9144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Main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Sub</a:t>
            </a:r>
          </a:p>
          <a:p>
            <a:pPr lvl="1">
              <a:buFont typeface="Arial" pitchFamily="34" charset="0"/>
              <a:buChar char="•"/>
            </a:pPr>
            <a:endParaRPr lang="en-US" sz="2800" dirty="0">
              <a:solidFill>
                <a:schemeClr val="bg2"/>
              </a:solidFill>
            </a:endParaRPr>
          </a:p>
          <a:p>
            <a:endParaRPr lang="en-US" sz="2800" dirty="0" smtClean="0">
              <a:solidFill>
                <a:schemeClr val="bg2"/>
              </a:solidFill>
            </a:endParaRPr>
          </a:p>
          <a:p>
            <a:endParaRPr lang="en-US" sz="2800" dirty="0">
              <a:solidFill>
                <a:schemeClr val="bg2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4953000"/>
            <a:ext cx="9144000" cy="25200"/>
          </a:xfrm>
          <a:prstGeom prst="rect">
            <a:avLst/>
          </a:prstGeom>
          <a:solidFill>
            <a:schemeClr val="bg2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305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1179600"/>
            <a:ext cx="9144000" cy="438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Uman logo white.png"/>
          <p:cNvPicPr/>
          <p:nvPr/>
        </p:nvPicPr>
        <p:blipFill>
          <a:blip r:embed="rId3" cstate="print"/>
          <a:srcRect b="32212"/>
          <a:stretch>
            <a:fillRect/>
          </a:stretch>
        </p:blipFill>
        <p:spPr>
          <a:xfrm>
            <a:off x="0" y="5635485"/>
            <a:ext cx="1229597" cy="1222515"/>
          </a:xfrm>
          <a:prstGeom prst="rect">
            <a:avLst/>
          </a:prstGeom>
        </p:spPr>
      </p:pic>
      <p:pic>
        <p:nvPicPr>
          <p:cNvPr id="1027" name="Picture 3" descr="C:\Untitled-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7200" y="5638800"/>
            <a:ext cx="884238" cy="1047482"/>
          </a:xfrm>
          <a:prstGeom prst="rect">
            <a:avLst/>
          </a:prstGeom>
          <a:noFill/>
        </p:spPr>
      </p:pic>
      <p:pic>
        <p:nvPicPr>
          <p:cNvPr id="7" name="Picture 6" descr="Uman logo white.png"/>
          <p:cNvPicPr/>
          <p:nvPr/>
        </p:nvPicPr>
        <p:blipFill>
          <a:blip r:embed="rId5" cstate="print"/>
          <a:srcRect t="72298"/>
          <a:stretch>
            <a:fillRect/>
          </a:stretch>
        </p:blipFill>
        <p:spPr>
          <a:xfrm>
            <a:off x="1219200" y="6388927"/>
            <a:ext cx="1154464" cy="469073"/>
          </a:xfrm>
          <a:prstGeom prst="rect">
            <a:avLst/>
          </a:prstGeom>
        </p:spPr>
      </p:pic>
      <p:grpSp>
        <p:nvGrpSpPr>
          <p:cNvPr id="2" name="Group 12"/>
          <p:cNvGrpSpPr/>
          <p:nvPr/>
        </p:nvGrpSpPr>
        <p:grpSpPr>
          <a:xfrm>
            <a:off x="0" y="457200"/>
            <a:ext cx="9144000" cy="685800"/>
            <a:chOff x="0" y="609600"/>
            <a:chExt cx="9144000" cy="2026800"/>
          </a:xfrm>
        </p:grpSpPr>
        <p:sp>
          <p:nvSpPr>
            <p:cNvPr id="12" name="Rectangle 11"/>
            <p:cNvSpPr/>
            <p:nvPr/>
          </p:nvSpPr>
          <p:spPr>
            <a:xfrm>
              <a:off x="0" y="609600"/>
              <a:ext cx="9144000" cy="2026800"/>
            </a:xfrm>
            <a:prstGeom prst="rect">
              <a:avLst/>
            </a:prstGeom>
            <a:solidFill>
              <a:schemeClr val="bg2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1000" y="609600"/>
              <a:ext cx="8763000" cy="191015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iPhone/</a:t>
              </a:r>
              <a:r>
                <a:rPr lang="en-US" sz="36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UnosVision</a:t>
              </a:r>
              <a:r>
                <a:rPr lang="en-US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Template [</a:t>
              </a:r>
              <a:r>
                <a:rPr lang="en-US" sz="36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XtraContent</a:t>
              </a:r>
              <a:r>
                <a:rPr lang="en-US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]</a:t>
              </a:r>
              <a:endParaRPr lang="en-US" sz="3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0" y="5562600"/>
            <a:ext cx="9144000" cy="25200"/>
          </a:xfrm>
          <a:prstGeom prst="rect">
            <a:avLst/>
          </a:prstGeom>
          <a:solidFill>
            <a:schemeClr val="bg2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0" y="1258669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Main point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Sub point</a:t>
            </a:r>
          </a:p>
          <a:p>
            <a:endParaRPr lang="en-US" sz="2800" dirty="0" smtClean="0">
              <a:solidFill>
                <a:schemeClr val="bg2"/>
              </a:solidFill>
            </a:endParaRPr>
          </a:p>
          <a:p>
            <a:endParaRPr lang="en-US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4988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1179600"/>
            <a:ext cx="9144000" cy="438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Uman logo white.png"/>
          <p:cNvPicPr/>
          <p:nvPr/>
        </p:nvPicPr>
        <p:blipFill>
          <a:blip r:embed="rId3" cstate="print"/>
          <a:srcRect b="32212"/>
          <a:stretch>
            <a:fillRect/>
          </a:stretch>
        </p:blipFill>
        <p:spPr>
          <a:xfrm>
            <a:off x="0" y="5635485"/>
            <a:ext cx="1229597" cy="1222515"/>
          </a:xfrm>
          <a:prstGeom prst="rect">
            <a:avLst/>
          </a:prstGeom>
        </p:spPr>
      </p:pic>
      <p:pic>
        <p:nvPicPr>
          <p:cNvPr id="1027" name="Picture 3" descr="C:\Untitled-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7200" y="5638800"/>
            <a:ext cx="884238" cy="1047482"/>
          </a:xfrm>
          <a:prstGeom prst="rect">
            <a:avLst/>
          </a:prstGeom>
          <a:noFill/>
        </p:spPr>
      </p:pic>
      <p:pic>
        <p:nvPicPr>
          <p:cNvPr id="7" name="Picture 6" descr="Uman logo white.png"/>
          <p:cNvPicPr/>
          <p:nvPr/>
        </p:nvPicPr>
        <p:blipFill>
          <a:blip r:embed="rId5" cstate="print"/>
          <a:srcRect t="72298"/>
          <a:stretch>
            <a:fillRect/>
          </a:stretch>
        </p:blipFill>
        <p:spPr>
          <a:xfrm>
            <a:off x="1219200" y="6388927"/>
            <a:ext cx="1154464" cy="469073"/>
          </a:xfrm>
          <a:prstGeom prst="rect">
            <a:avLst/>
          </a:prstGeom>
        </p:spPr>
      </p:pic>
      <p:grpSp>
        <p:nvGrpSpPr>
          <p:cNvPr id="2" name="Group 12"/>
          <p:cNvGrpSpPr/>
          <p:nvPr/>
        </p:nvGrpSpPr>
        <p:grpSpPr>
          <a:xfrm>
            <a:off x="0" y="457200"/>
            <a:ext cx="9144000" cy="685800"/>
            <a:chOff x="0" y="609600"/>
            <a:chExt cx="9144000" cy="2026800"/>
          </a:xfrm>
        </p:grpSpPr>
        <p:sp>
          <p:nvSpPr>
            <p:cNvPr id="12" name="Rectangle 11"/>
            <p:cNvSpPr/>
            <p:nvPr/>
          </p:nvSpPr>
          <p:spPr>
            <a:xfrm>
              <a:off x="0" y="609600"/>
              <a:ext cx="9144000" cy="2026800"/>
            </a:xfrm>
            <a:prstGeom prst="rect">
              <a:avLst/>
            </a:prstGeom>
            <a:solidFill>
              <a:schemeClr val="bg2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1000" y="609600"/>
              <a:ext cx="8763000" cy="191015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Goals</a:t>
              </a:r>
              <a:endParaRPr lang="en-US" sz="3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0" y="5562600"/>
            <a:ext cx="9144000" cy="25200"/>
          </a:xfrm>
          <a:prstGeom prst="rect">
            <a:avLst/>
          </a:prstGeom>
          <a:solidFill>
            <a:schemeClr val="bg2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13084" y="1597759"/>
            <a:ext cx="87309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Create mobile solution to audio network management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Larger networks become difficult to manage from a static</a:t>
            </a:r>
          </a:p>
          <a:p>
            <a:r>
              <a:rPr lang="en-US" sz="2800" dirty="0" smtClean="0">
                <a:solidFill>
                  <a:schemeClr val="bg2"/>
                </a:solidFill>
              </a:rPr>
              <a:t>position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Mobile solution will provide flexibility as to where the</a:t>
            </a:r>
          </a:p>
          <a:p>
            <a:r>
              <a:rPr lang="en-US" sz="2800" dirty="0" smtClean="0">
                <a:solidFill>
                  <a:schemeClr val="bg2"/>
                </a:solidFill>
              </a:rPr>
              <a:t>control point is situated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Will be based off an existing desktop </a:t>
            </a:r>
            <a:r>
              <a:rPr lang="en-US" sz="2800" dirty="0" smtClean="0">
                <a:solidFill>
                  <a:schemeClr val="bg2"/>
                </a:solidFill>
              </a:rPr>
              <a:t>application</a:t>
            </a:r>
            <a:endParaRPr lang="en-US" sz="2800" dirty="0" smtClean="0">
              <a:solidFill>
                <a:schemeClr val="bg2"/>
              </a:solidFill>
            </a:endParaRPr>
          </a:p>
          <a:p>
            <a:endParaRPr lang="en-US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6916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1179600"/>
            <a:ext cx="9144000" cy="438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04800" y="1447800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bg2"/>
                </a:solidFill>
              </a:rPr>
              <a:t>Audio Device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bg2"/>
                </a:solidFill>
              </a:rPr>
              <a:t>Control Station</a:t>
            </a:r>
          </a:p>
          <a:p>
            <a:endParaRPr lang="en-US" sz="2800" dirty="0" smtClean="0">
              <a:solidFill>
                <a:schemeClr val="bg2"/>
              </a:solidFill>
            </a:endParaRPr>
          </a:p>
          <a:p>
            <a:endParaRPr lang="en-US" sz="2800" dirty="0">
              <a:solidFill>
                <a:schemeClr val="bg2"/>
              </a:solidFill>
            </a:endParaRPr>
          </a:p>
        </p:txBody>
      </p:sp>
      <p:pic>
        <p:nvPicPr>
          <p:cNvPr id="4" name="Picture 3" descr="Uman logo white.png"/>
          <p:cNvPicPr/>
          <p:nvPr/>
        </p:nvPicPr>
        <p:blipFill>
          <a:blip r:embed="rId3" cstate="print"/>
          <a:srcRect b="32212"/>
          <a:stretch>
            <a:fillRect/>
          </a:stretch>
        </p:blipFill>
        <p:spPr>
          <a:xfrm>
            <a:off x="0" y="5635485"/>
            <a:ext cx="1229597" cy="1222515"/>
          </a:xfrm>
          <a:prstGeom prst="rect">
            <a:avLst/>
          </a:prstGeom>
        </p:spPr>
      </p:pic>
      <p:pic>
        <p:nvPicPr>
          <p:cNvPr id="1027" name="Picture 3" descr="C:\Untitled-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7200" y="5638800"/>
            <a:ext cx="884238" cy="1047482"/>
          </a:xfrm>
          <a:prstGeom prst="rect">
            <a:avLst/>
          </a:prstGeom>
          <a:noFill/>
        </p:spPr>
      </p:pic>
      <p:pic>
        <p:nvPicPr>
          <p:cNvPr id="7" name="Picture 6" descr="Uman logo white.png"/>
          <p:cNvPicPr/>
          <p:nvPr/>
        </p:nvPicPr>
        <p:blipFill>
          <a:blip r:embed="rId5" cstate="print"/>
          <a:srcRect t="72298"/>
          <a:stretch>
            <a:fillRect/>
          </a:stretch>
        </p:blipFill>
        <p:spPr>
          <a:xfrm>
            <a:off x="1219200" y="6388927"/>
            <a:ext cx="1154464" cy="469073"/>
          </a:xfrm>
          <a:prstGeom prst="rect">
            <a:avLst/>
          </a:prstGeom>
        </p:spPr>
      </p:pic>
      <p:grpSp>
        <p:nvGrpSpPr>
          <p:cNvPr id="2" name="Group 12"/>
          <p:cNvGrpSpPr/>
          <p:nvPr/>
        </p:nvGrpSpPr>
        <p:grpSpPr>
          <a:xfrm>
            <a:off x="0" y="457200"/>
            <a:ext cx="9144000" cy="685800"/>
            <a:chOff x="0" y="609600"/>
            <a:chExt cx="9144000" cy="2026800"/>
          </a:xfrm>
        </p:grpSpPr>
        <p:sp>
          <p:nvSpPr>
            <p:cNvPr id="12" name="Rectangle 11"/>
            <p:cNvSpPr/>
            <p:nvPr/>
          </p:nvSpPr>
          <p:spPr>
            <a:xfrm>
              <a:off x="0" y="609600"/>
              <a:ext cx="9144000" cy="2026800"/>
            </a:xfrm>
            <a:prstGeom prst="rect">
              <a:avLst/>
            </a:prstGeom>
            <a:solidFill>
              <a:schemeClr val="bg2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1000" y="609600"/>
              <a:ext cx="8763000" cy="191015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Scenario</a:t>
              </a:r>
              <a:endParaRPr lang="en-US" sz="3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0" y="5562600"/>
            <a:ext cx="9144000" cy="25200"/>
          </a:xfrm>
          <a:prstGeom prst="rect">
            <a:avLst/>
          </a:prstGeom>
          <a:solidFill>
            <a:schemeClr val="bg2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19400" y="1219200"/>
            <a:ext cx="587484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Oval 20"/>
          <p:cNvSpPr/>
          <p:nvPr/>
        </p:nvSpPr>
        <p:spPr>
          <a:xfrm>
            <a:off x="6324600" y="3429000"/>
            <a:ext cx="152400" cy="1524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315200" y="3505200"/>
            <a:ext cx="152400" cy="1524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458200" y="3733800"/>
            <a:ext cx="152400" cy="1524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048000" y="3657600"/>
            <a:ext cx="152400" cy="1524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191000" y="3505200"/>
            <a:ext cx="152400" cy="1524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181600" y="3429000"/>
            <a:ext cx="152400" cy="1524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3220655" y="3743159"/>
            <a:ext cx="4856545" cy="819881"/>
          </a:xfrm>
          <a:custGeom>
            <a:avLst/>
            <a:gdLst>
              <a:gd name="connsiteX0" fmla="*/ 26637 w 4856545"/>
              <a:gd name="connsiteY0" fmla="*/ 735056 h 819881"/>
              <a:gd name="connsiteX1" fmla="*/ 61806 w 4856545"/>
              <a:gd name="connsiteY1" fmla="*/ 723333 h 819881"/>
              <a:gd name="connsiteX2" fmla="*/ 143868 w 4856545"/>
              <a:gd name="connsiteY2" fmla="*/ 676441 h 819881"/>
              <a:gd name="connsiteX3" fmla="*/ 225929 w 4856545"/>
              <a:gd name="connsiteY3" fmla="*/ 641272 h 819881"/>
              <a:gd name="connsiteX4" fmla="*/ 261099 w 4856545"/>
              <a:gd name="connsiteY4" fmla="*/ 617826 h 819881"/>
              <a:gd name="connsiteX5" fmla="*/ 331437 w 4856545"/>
              <a:gd name="connsiteY5" fmla="*/ 594379 h 819881"/>
              <a:gd name="connsiteX6" fmla="*/ 448668 w 4856545"/>
              <a:gd name="connsiteY6" fmla="*/ 535764 h 819881"/>
              <a:gd name="connsiteX7" fmla="*/ 495560 w 4856545"/>
              <a:gd name="connsiteY7" fmla="*/ 512318 h 819881"/>
              <a:gd name="connsiteX8" fmla="*/ 565899 w 4856545"/>
              <a:gd name="connsiteY8" fmla="*/ 488872 h 819881"/>
              <a:gd name="connsiteX9" fmla="*/ 636237 w 4856545"/>
              <a:gd name="connsiteY9" fmla="*/ 453703 h 819881"/>
              <a:gd name="connsiteX10" fmla="*/ 671406 w 4856545"/>
              <a:gd name="connsiteY10" fmla="*/ 430256 h 819881"/>
              <a:gd name="connsiteX11" fmla="*/ 706575 w 4856545"/>
              <a:gd name="connsiteY11" fmla="*/ 418533 h 819881"/>
              <a:gd name="connsiteX12" fmla="*/ 741745 w 4856545"/>
              <a:gd name="connsiteY12" fmla="*/ 395087 h 819881"/>
              <a:gd name="connsiteX13" fmla="*/ 776914 w 4856545"/>
              <a:gd name="connsiteY13" fmla="*/ 383364 h 819881"/>
              <a:gd name="connsiteX14" fmla="*/ 894145 w 4856545"/>
              <a:gd name="connsiteY14" fmla="*/ 336472 h 819881"/>
              <a:gd name="connsiteX15" fmla="*/ 964483 w 4856545"/>
              <a:gd name="connsiteY15" fmla="*/ 301303 h 819881"/>
              <a:gd name="connsiteX16" fmla="*/ 1034822 w 4856545"/>
              <a:gd name="connsiteY16" fmla="*/ 277856 h 819881"/>
              <a:gd name="connsiteX17" fmla="*/ 1105160 w 4856545"/>
              <a:gd name="connsiteY17" fmla="*/ 242687 h 819881"/>
              <a:gd name="connsiteX18" fmla="*/ 1140329 w 4856545"/>
              <a:gd name="connsiteY18" fmla="*/ 219241 h 819881"/>
              <a:gd name="connsiteX19" fmla="*/ 1210668 w 4856545"/>
              <a:gd name="connsiteY19" fmla="*/ 195795 h 819881"/>
              <a:gd name="connsiteX20" fmla="*/ 1245837 w 4856545"/>
              <a:gd name="connsiteY20" fmla="*/ 184072 h 819881"/>
              <a:gd name="connsiteX21" fmla="*/ 1339622 w 4856545"/>
              <a:gd name="connsiteY21" fmla="*/ 160626 h 819881"/>
              <a:gd name="connsiteX22" fmla="*/ 1468575 w 4856545"/>
              <a:gd name="connsiteY22" fmla="*/ 125456 h 819881"/>
              <a:gd name="connsiteX23" fmla="*/ 1527191 w 4856545"/>
              <a:gd name="connsiteY23" fmla="*/ 113733 h 819881"/>
              <a:gd name="connsiteX24" fmla="*/ 1703037 w 4856545"/>
              <a:gd name="connsiteY24" fmla="*/ 78564 h 819881"/>
              <a:gd name="connsiteX25" fmla="*/ 1738206 w 4856545"/>
              <a:gd name="connsiteY25" fmla="*/ 66841 h 819881"/>
              <a:gd name="connsiteX26" fmla="*/ 2148514 w 4856545"/>
              <a:gd name="connsiteY26" fmla="*/ 43395 h 819881"/>
              <a:gd name="connsiteX27" fmla="*/ 2207129 w 4856545"/>
              <a:gd name="connsiteY27" fmla="*/ 31672 h 819881"/>
              <a:gd name="connsiteX28" fmla="*/ 2945683 w 4856545"/>
              <a:gd name="connsiteY28" fmla="*/ 55118 h 819881"/>
              <a:gd name="connsiteX29" fmla="*/ 2992575 w 4856545"/>
              <a:gd name="connsiteY29" fmla="*/ 66841 h 819881"/>
              <a:gd name="connsiteX30" fmla="*/ 3074637 w 4856545"/>
              <a:gd name="connsiteY30" fmla="*/ 90287 h 819881"/>
              <a:gd name="connsiteX31" fmla="*/ 3144975 w 4856545"/>
              <a:gd name="connsiteY31" fmla="*/ 102010 h 819881"/>
              <a:gd name="connsiteX32" fmla="*/ 3180145 w 4856545"/>
              <a:gd name="connsiteY32" fmla="*/ 113733 h 819881"/>
              <a:gd name="connsiteX33" fmla="*/ 3320822 w 4856545"/>
              <a:gd name="connsiteY33" fmla="*/ 137179 h 819881"/>
              <a:gd name="connsiteX34" fmla="*/ 3473222 w 4856545"/>
              <a:gd name="connsiteY34" fmla="*/ 172349 h 819881"/>
              <a:gd name="connsiteX35" fmla="*/ 3520114 w 4856545"/>
              <a:gd name="connsiteY35" fmla="*/ 184072 h 819881"/>
              <a:gd name="connsiteX36" fmla="*/ 3555283 w 4856545"/>
              <a:gd name="connsiteY36" fmla="*/ 195795 h 819881"/>
              <a:gd name="connsiteX37" fmla="*/ 3649068 w 4856545"/>
              <a:gd name="connsiteY37" fmla="*/ 219241 h 819881"/>
              <a:gd name="connsiteX38" fmla="*/ 3684237 w 4856545"/>
              <a:gd name="connsiteY38" fmla="*/ 230964 h 819881"/>
              <a:gd name="connsiteX39" fmla="*/ 3731129 w 4856545"/>
              <a:gd name="connsiteY39" fmla="*/ 242687 h 819881"/>
              <a:gd name="connsiteX40" fmla="*/ 3801468 w 4856545"/>
              <a:gd name="connsiteY40" fmla="*/ 266133 h 819881"/>
              <a:gd name="connsiteX41" fmla="*/ 3836637 w 4856545"/>
              <a:gd name="connsiteY41" fmla="*/ 289579 h 819881"/>
              <a:gd name="connsiteX42" fmla="*/ 3906975 w 4856545"/>
              <a:gd name="connsiteY42" fmla="*/ 313026 h 819881"/>
              <a:gd name="connsiteX43" fmla="*/ 3965591 w 4856545"/>
              <a:gd name="connsiteY43" fmla="*/ 348195 h 819881"/>
              <a:gd name="connsiteX44" fmla="*/ 4000760 w 4856545"/>
              <a:gd name="connsiteY44" fmla="*/ 371641 h 819881"/>
              <a:gd name="connsiteX45" fmla="*/ 4071099 w 4856545"/>
              <a:gd name="connsiteY45" fmla="*/ 395087 h 819881"/>
              <a:gd name="connsiteX46" fmla="*/ 4176606 w 4856545"/>
              <a:gd name="connsiteY46" fmla="*/ 441979 h 819881"/>
              <a:gd name="connsiteX47" fmla="*/ 4211775 w 4856545"/>
              <a:gd name="connsiteY47" fmla="*/ 453703 h 819881"/>
              <a:gd name="connsiteX48" fmla="*/ 4246945 w 4856545"/>
              <a:gd name="connsiteY48" fmla="*/ 465426 h 819881"/>
              <a:gd name="connsiteX49" fmla="*/ 4317283 w 4856545"/>
              <a:gd name="connsiteY49" fmla="*/ 500595 h 819881"/>
              <a:gd name="connsiteX50" fmla="*/ 4387622 w 4856545"/>
              <a:gd name="connsiteY50" fmla="*/ 535764 h 819881"/>
              <a:gd name="connsiteX51" fmla="*/ 4457960 w 4856545"/>
              <a:gd name="connsiteY51" fmla="*/ 582656 h 819881"/>
              <a:gd name="connsiteX52" fmla="*/ 4493129 w 4856545"/>
              <a:gd name="connsiteY52" fmla="*/ 606103 h 819881"/>
              <a:gd name="connsiteX53" fmla="*/ 4528299 w 4856545"/>
              <a:gd name="connsiteY53" fmla="*/ 617826 h 819881"/>
              <a:gd name="connsiteX54" fmla="*/ 4563468 w 4856545"/>
              <a:gd name="connsiteY54" fmla="*/ 641272 h 819881"/>
              <a:gd name="connsiteX55" fmla="*/ 4598637 w 4856545"/>
              <a:gd name="connsiteY55" fmla="*/ 652995 h 819881"/>
              <a:gd name="connsiteX56" fmla="*/ 4668975 w 4856545"/>
              <a:gd name="connsiteY56" fmla="*/ 699887 h 819881"/>
              <a:gd name="connsiteX57" fmla="*/ 4692422 w 4856545"/>
              <a:gd name="connsiteY57" fmla="*/ 723333 h 819881"/>
              <a:gd name="connsiteX58" fmla="*/ 4727591 w 4856545"/>
              <a:gd name="connsiteY58" fmla="*/ 735056 h 819881"/>
              <a:gd name="connsiteX59" fmla="*/ 4786206 w 4856545"/>
              <a:gd name="connsiteY59" fmla="*/ 781949 h 819881"/>
              <a:gd name="connsiteX60" fmla="*/ 4821375 w 4856545"/>
              <a:gd name="connsiteY60" fmla="*/ 793672 h 819881"/>
              <a:gd name="connsiteX61" fmla="*/ 4856545 w 4856545"/>
              <a:gd name="connsiteY61" fmla="*/ 817118 h 819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856545" h="819881">
                <a:moveTo>
                  <a:pt x="26637" y="735056"/>
                </a:moveTo>
                <a:cubicBezTo>
                  <a:pt x="38360" y="731148"/>
                  <a:pt x="50753" y="728859"/>
                  <a:pt x="61806" y="723333"/>
                </a:cubicBezTo>
                <a:cubicBezTo>
                  <a:pt x="179539" y="664467"/>
                  <a:pt x="0" y="738098"/>
                  <a:pt x="143868" y="676441"/>
                </a:cubicBezTo>
                <a:cubicBezTo>
                  <a:pt x="209628" y="648258"/>
                  <a:pt x="148168" y="685706"/>
                  <a:pt x="225929" y="641272"/>
                </a:cubicBezTo>
                <a:cubicBezTo>
                  <a:pt x="238162" y="634282"/>
                  <a:pt x="248224" y="623548"/>
                  <a:pt x="261099" y="617826"/>
                </a:cubicBezTo>
                <a:cubicBezTo>
                  <a:pt x="283683" y="607788"/>
                  <a:pt x="310873" y="608088"/>
                  <a:pt x="331437" y="594379"/>
                </a:cubicBezTo>
                <a:cubicBezTo>
                  <a:pt x="415181" y="538550"/>
                  <a:pt x="374438" y="554321"/>
                  <a:pt x="448668" y="535764"/>
                </a:cubicBezTo>
                <a:cubicBezTo>
                  <a:pt x="464299" y="527949"/>
                  <a:pt x="479334" y="518808"/>
                  <a:pt x="495560" y="512318"/>
                </a:cubicBezTo>
                <a:cubicBezTo>
                  <a:pt x="518507" y="503139"/>
                  <a:pt x="565899" y="488872"/>
                  <a:pt x="565899" y="488872"/>
                </a:cubicBezTo>
                <a:cubicBezTo>
                  <a:pt x="666698" y="421673"/>
                  <a:pt x="539158" y="502244"/>
                  <a:pt x="636237" y="453703"/>
                </a:cubicBezTo>
                <a:cubicBezTo>
                  <a:pt x="648839" y="447402"/>
                  <a:pt x="658804" y="436557"/>
                  <a:pt x="671406" y="430256"/>
                </a:cubicBezTo>
                <a:cubicBezTo>
                  <a:pt x="682458" y="424730"/>
                  <a:pt x="695522" y="424059"/>
                  <a:pt x="706575" y="418533"/>
                </a:cubicBezTo>
                <a:cubicBezTo>
                  <a:pt x="719177" y="412232"/>
                  <a:pt x="729143" y="401388"/>
                  <a:pt x="741745" y="395087"/>
                </a:cubicBezTo>
                <a:cubicBezTo>
                  <a:pt x="752798" y="389561"/>
                  <a:pt x="765556" y="388232"/>
                  <a:pt x="776914" y="383364"/>
                </a:cubicBezTo>
                <a:cubicBezTo>
                  <a:pt x="897659" y="331616"/>
                  <a:pt x="734044" y="389838"/>
                  <a:pt x="894145" y="336472"/>
                </a:cubicBezTo>
                <a:cubicBezTo>
                  <a:pt x="1022397" y="293722"/>
                  <a:pt x="828141" y="361900"/>
                  <a:pt x="964483" y="301303"/>
                </a:cubicBezTo>
                <a:cubicBezTo>
                  <a:pt x="987068" y="291265"/>
                  <a:pt x="1034822" y="277856"/>
                  <a:pt x="1034822" y="277856"/>
                </a:cubicBezTo>
                <a:cubicBezTo>
                  <a:pt x="1135611" y="210663"/>
                  <a:pt x="1008089" y="291222"/>
                  <a:pt x="1105160" y="242687"/>
                </a:cubicBezTo>
                <a:cubicBezTo>
                  <a:pt x="1117762" y="236386"/>
                  <a:pt x="1127454" y="224963"/>
                  <a:pt x="1140329" y="219241"/>
                </a:cubicBezTo>
                <a:cubicBezTo>
                  <a:pt x="1162913" y="209204"/>
                  <a:pt x="1187222" y="203610"/>
                  <a:pt x="1210668" y="195795"/>
                </a:cubicBezTo>
                <a:cubicBezTo>
                  <a:pt x="1222391" y="191887"/>
                  <a:pt x="1233849" y="187069"/>
                  <a:pt x="1245837" y="184072"/>
                </a:cubicBezTo>
                <a:cubicBezTo>
                  <a:pt x="1277099" y="176257"/>
                  <a:pt x="1309052" y="170816"/>
                  <a:pt x="1339622" y="160626"/>
                </a:cubicBezTo>
                <a:cubicBezTo>
                  <a:pt x="1390146" y="143785"/>
                  <a:pt x="1402478" y="138675"/>
                  <a:pt x="1468575" y="125456"/>
                </a:cubicBezTo>
                <a:cubicBezTo>
                  <a:pt x="1488114" y="121548"/>
                  <a:pt x="1507776" y="118213"/>
                  <a:pt x="1527191" y="113733"/>
                </a:cubicBezTo>
                <a:cubicBezTo>
                  <a:pt x="1674163" y="79817"/>
                  <a:pt x="1566453" y="98076"/>
                  <a:pt x="1703037" y="78564"/>
                </a:cubicBezTo>
                <a:cubicBezTo>
                  <a:pt x="1714760" y="74656"/>
                  <a:pt x="1726089" y="69264"/>
                  <a:pt x="1738206" y="66841"/>
                </a:cubicBezTo>
                <a:cubicBezTo>
                  <a:pt x="1862410" y="42000"/>
                  <a:pt x="2055128" y="46730"/>
                  <a:pt x="2148514" y="43395"/>
                </a:cubicBezTo>
                <a:cubicBezTo>
                  <a:pt x="2168052" y="39487"/>
                  <a:pt x="2187204" y="31672"/>
                  <a:pt x="2207129" y="31672"/>
                </a:cubicBezTo>
                <a:cubicBezTo>
                  <a:pt x="2533133" y="31672"/>
                  <a:pt x="2697652" y="0"/>
                  <a:pt x="2945683" y="55118"/>
                </a:cubicBezTo>
                <a:cubicBezTo>
                  <a:pt x="2961411" y="58613"/>
                  <a:pt x="2977083" y="62415"/>
                  <a:pt x="2992575" y="66841"/>
                </a:cubicBezTo>
                <a:cubicBezTo>
                  <a:pt x="3044713" y="81738"/>
                  <a:pt x="3013562" y="78072"/>
                  <a:pt x="3074637" y="90287"/>
                </a:cubicBezTo>
                <a:cubicBezTo>
                  <a:pt x="3097945" y="94949"/>
                  <a:pt x="3121772" y="96854"/>
                  <a:pt x="3144975" y="102010"/>
                </a:cubicBezTo>
                <a:cubicBezTo>
                  <a:pt x="3157038" y="104691"/>
                  <a:pt x="3168028" y="111310"/>
                  <a:pt x="3180145" y="113733"/>
                </a:cubicBezTo>
                <a:cubicBezTo>
                  <a:pt x="3226761" y="123056"/>
                  <a:pt x="3320822" y="137179"/>
                  <a:pt x="3320822" y="137179"/>
                </a:cubicBezTo>
                <a:cubicBezTo>
                  <a:pt x="3417855" y="169526"/>
                  <a:pt x="3266289" y="120616"/>
                  <a:pt x="3473222" y="172349"/>
                </a:cubicBezTo>
                <a:cubicBezTo>
                  <a:pt x="3488853" y="176257"/>
                  <a:pt x="3504622" y="179646"/>
                  <a:pt x="3520114" y="184072"/>
                </a:cubicBezTo>
                <a:cubicBezTo>
                  <a:pt x="3531996" y="187467"/>
                  <a:pt x="3543361" y="192544"/>
                  <a:pt x="3555283" y="195795"/>
                </a:cubicBezTo>
                <a:cubicBezTo>
                  <a:pt x="3586371" y="204274"/>
                  <a:pt x="3618498" y="209051"/>
                  <a:pt x="3649068" y="219241"/>
                </a:cubicBezTo>
                <a:cubicBezTo>
                  <a:pt x="3660791" y="223149"/>
                  <a:pt x="3672355" y="227569"/>
                  <a:pt x="3684237" y="230964"/>
                </a:cubicBezTo>
                <a:cubicBezTo>
                  <a:pt x="3699729" y="235390"/>
                  <a:pt x="3715697" y="238057"/>
                  <a:pt x="3731129" y="242687"/>
                </a:cubicBezTo>
                <a:cubicBezTo>
                  <a:pt x="3754801" y="249789"/>
                  <a:pt x="3780904" y="252424"/>
                  <a:pt x="3801468" y="266133"/>
                </a:cubicBezTo>
                <a:cubicBezTo>
                  <a:pt x="3813191" y="273948"/>
                  <a:pt x="3823762" y="283857"/>
                  <a:pt x="3836637" y="289579"/>
                </a:cubicBezTo>
                <a:cubicBezTo>
                  <a:pt x="3859221" y="299617"/>
                  <a:pt x="3906975" y="313026"/>
                  <a:pt x="3906975" y="313026"/>
                </a:cubicBezTo>
                <a:cubicBezTo>
                  <a:pt x="3952773" y="358822"/>
                  <a:pt x="3904717" y="317758"/>
                  <a:pt x="3965591" y="348195"/>
                </a:cubicBezTo>
                <a:cubicBezTo>
                  <a:pt x="3978193" y="354496"/>
                  <a:pt x="3987885" y="365919"/>
                  <a:pt x="4000760" y="371641"/>
                </a:cubicBezTo>
                <a:cubicBezTo>
                  <a:pt x="4023344" y="381678"/>
                  <a:pt x="4071099" y="395087"/>
                  <a:pt x="4071099" y="395087"/>
                </a:cubicBezTo>
                <a:cubicBezTo>
                  <a:pt x="4126833" y="432243"/>
                  <a:pt x="4092899" y="414076"/>
                  <a:pt x="4176606" y="441979"/>
                </a:cubicBezTo>
                <a:lnTo>
                  <a:pt x="4211775" y="453703"/>
                </a:lnTo>
                <a:lnTo>
                  <a:pt x="4246945" y="465426"/>
                </a:lnTo>
                <a:cubicBezTo>
                  <a:pt x="4347734" y="532619"/>
                  <a:pt x="4220212" y="452060"/>
                  <a:pt x="4317283" y="500595"/>
                </a:cubicBezTo>
                <a:cubicBezTo>
                  <a:pt x="4408182" y="546045"/>
                  <a:pt x="4299224" y="506299"/>
                  <a:pt x="4387622" y="535764"/>
                </a:cubicBezTo>
                <a:lnTo>
                  <a:pt x="4457960" y="582656"/>
                </a:lnTo>
                <a:cubicBezTo>
                  <a:pt x="4469683" y="590472"/>
                  <a:pt x="4479763" y="601648"/>
                  <a:pt x="4493129" y="606103"/>
                </a:cubicBezTo>
                <a:lnTo>
                  <a:pt x="4528299" y="617826"/>
                </a:lnTo>
                <a:cubicBezTo>
                  <a:pt x="4540022" y="625641"/>
                  <a:pt x="4550866" y="634971"/>
                  <a:pt x="4563468" y="641272"/>
                </a:cubicBezTo>
                <a:cubicBezTo>
                  <a:pt x="4574521" y="646798"/>
                  <a:pt x="4587835" y="646994"/>
                  <a:pt x="4598637" y="652995"/>
                </a:cubicBezTo>
                <a:cubicBezTo>
                  <a:pt x="4623270" y="666680"/>
                  <a:pt x="4649049" y="679962"/>
                  <a:pt x="4668975" y="699887"/>
                </a:cubicBezTo>
                <a:cubicBezTo>
                  <a:pt x="4676791" y="707702"/>
                  <a:pt x="4682944" y="717646"/>
                  <a:pt x="4692422" y="723333"/>
                </a:cubicBezTo>
                <a:cubicBezTo>
                  <a:pt x="4703018" y="729691"/>
                  <a:pt x="4715868" y="731148"/>
                  <a:pt x="4727591" y="735056"/>
                </a:cubicBezTo>
                <a:cubicBezTo>
                  <a:pt x="4749399" y="756865"/>
                  <a:pt x="4756628" y="767160"/>
                  <a:pt x="4786206" y="781949"/>
                </a:cubicBezTo>
                <a:cubicBezTo>
                  <a:pt x="4797259" y="787475"/>
                  <a:pt x="4809652" y="789764"/>
                  <a:pt x="4821375" y="793672"/>
                </a:cubicBezTo>
                <a:cubicBezTo>
                  <a:pt x="4847585" y="819881"/>
                  <a:pt x="4833769" y="817118"/>
                  <a:pt x="4856545" y="817118"/>
                </a:cubicBezTo>
              </a:path>
            </a:pathLst>
          </a:custGeom>
          <a:ln w="28575" cap="flat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6200" y="1752600"/>
            <a:ext cx="152400" cy="1524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6200" y="2438400"/>
            <a:ext cx="152400" cy="1524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5181600" y="3429000"/>
            <a:ext cx="152400" cy="1524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497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1179600"/>
            <a:ext cx="9144000" cy="438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Uman logo white.png"/>
          <p:cNvPicPr/>
          <p:nvPr/>
        </p:nvPicPr>
        <p:blipFill>
          <a:blip r:embed="rId3" cstate="print"/>
          <a:srcRect b="32212"/>
          <a:stretch>
            <a:fillRect/>
          </a:stretch>
        </p:blipFill>
        <p:spPr>
          <a:xfrm>
            <a:off x="0" y="5635485"/>
            <a:ext cx="1229597" cy="1222515"/>
          </a:xfrm>
          <a:prstGeom prst="rect">
            <a:avLst/>
          </a:prstGeom>
        </p:spPr>
      </p:pic>
      <p:pic>
        <p:nvPicPr>
          <p:cNvPr id="1027" name="Picture 3" descr="C:\Untitled-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7200" y="5638800"/>
            <a:ext cx="884238" cy="1047482"/>
          </a:xfrm>
          <a:prstGeom prst="rect">
            <a:avLst/>
          </a:prstGeom>
          <a:noFill/>
        </p:spPr>
      </p:pic>
      <p:pic>
        <p:nvPicPr>
          <p:cNvPr id="7" name="Picture 6" descr="Uman logo white.png"/>
          <p:cNvPicPr/>
          <p:nvPr/>
        </p:nvPicPr>
        <p:blipFill>
          <a:blip r:embed="rId5" cstate="print"/>
          <a:srcRect t="72298"/>
          <a:stretch>
            <a:fillRect/>
          </a:stretch>
        </p:blipFill>
        <p:spPr>
          <a:xfrm>
            <a:off x="1219200" y="6388927"/>
            <a:ext cx="1154464" cy="469073"/>
          </a:xfrm>
          <a:prstGeom prst="rect">
            <a:avLst/>
          </a:prstGeom>
        </p:spPr>
      </p:pic>
      <p:grpSp>
        <p:nvGrpSpPr>
          <p:cNvPr id="2" name="Group 12"/>
          <p:cNvGrpSpPr/>
          <p:nvPr/>
        </p:nvGrpSpPr>
        <p:grpSpPr>
          <a:xfrm>
            <a:off x="0" y="457200"/>
            <a:ext cx="9144000" cy="685800"/>
            <a:chOff x="0" y="609600"/>
            <a:chExt cx="9144000" cy="2026800"/>
          </a:xfrm>
        </p:grpSpPr>
        <p:sp>
          <p:nvSpPr>
            <p:cNvPr id="12" name="Rectangle 11"/>
            <p:cNvSpPr/>
            <p:nvPr/>
          </p:nvSpPr>
          <p:spPr>
            <a:xfrm>
              <a:off x="0" y="609600"/>
              <a:ext cx="9144000" cy="2026800"/>
            </a:xfrm>
            <a:prstGeom prst="rect">
              <a:avLst/>
            </a:prstGeom>
            <a:solidFill>
              <a:schemeClr val="bg2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1000" y="609600"/>
              <a:ext cx="8763000" cy="191015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Background</a:t>
              </a:r>
              <a:endParaRPr lang="en-US" sz="3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0" y="5562600"/>
            <a:ext cx="9144000" cy="25200"/>
          </a:xfrm>
          <a:prstGeom prst="rect">
            <a:avLst/>
          </a:prstGeom>
          <a:solidFill>
            <a:schemeClr val="bg2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13084" y="1266054"/>
            <a:ext cx="91440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err="1" smtClean="0">
                <a:solidFill>
                  <a:schemeClr val="bg2"/>
                </a:solidFill>
              </a:rPr>
              <a:t>Unos</a:t>
            </a:r>
            <a:r>
              <a:rPr lang="en-US" sz="2800" dirty="0" smtClean="0">
                <a:solidFill>
                  <a:schemeClr val="bg2"/>
                </a:solidFill>
              </a:rPr>
              <a:t> Vision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Audio network </a:t>
            </a:r>
            <a:r>
              <a:rPr lang="en-US" sz="2800" dirty="0">
                <a:solidFill>
                  <a:schemeClr val="bg2"/>
                </a:solidFill>
              </a:rPr>
              <a:t>m</a:t>
            </a:r>
            <a:r>
              <a:rPr lang="en-US" sz="2800" dirty="0" smtClean="0">
                <a:solidFill>
                  <a:schemeClr val="bg2"/>
                </a:solidFill>
              </a:rPr>
              <a:t>anagement suite 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Uses X170 Protocol 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Grid-based approach to audio networking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Majority of device interaction is via </a:t>
            </a:r>
            <a:r>
              <a:rPr lang="en-US" sz="2800" i="1" dirty="0" smtClean="0">
                <a:solidFill>
                  <a:schemeClr val="bg2"/>
                </a:solidFill>
              </a:rPr>
              <a:t>desk items</a:t>
            </a:r>
            <a:endParaRPr lang="en-US" sz="2800" i="1" dirty="0">
              <a:solidFill>
                <a:schemeClr val="bg2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schemeClr val="bg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iPhone/iPod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Powerful smartphone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Flexible in terms of features (touch-screen, wireless</a:t>
            </a:r>
            <a:r>
              <a:rPr lang="en-US" sz="2800" dirty="0" smtClean="0">
                <a:solidFill>
                  <a:schemeClr val="bg2"/>
                </a:solidFill>
              </a:rPr>
              <a:t>…)</a:t>
            </a:r>
            <a:endParaRPr lang="en-US" sz="2800" dirty="0" smtClean="0">
              <a:solidFill>
                <a:schemeClr val="bg2"/>
              </a:solidFill>
            </a:endParaRPr>
          </a:p>
          <a:p>
            <a:endParaRPr lang="en-US" sz="2800" dirty="0" smtClean="0">
              <a:solidFill>
                <a:schemeClr val="bg2"/>
              </a:solidFill>
            </a:endParaRPr>
          </a:p>
          <a:p>
            <a:endParaRPr lang="en-US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7118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1179600"/>
            <a:ext cx="9144000" cy="438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Uman logo white.png"/>
          <p:cNvPicPr/>
          <p:nvPr/>
        </p:nvPicPr>
        <p:blipFill>
          <a:blip r:embed="rId3" cstate="print"/>
          <a:srcRect b="32212"/>
          <a:stretch>
            <a:fillRect/>
          </a:stretch>
        </p:blipFill>
        <p:spPr>
          <a:xfrm>
            <a:off x="0" y="5635485"/>
            <a:ext cx="1229597" cy="1222515"/>
          </a:xfrm>
          <a:prstGeom prst="rect">
            <a:avLst/>
          </a:prstGeom>
        </p:spPr>
      </p:pic>
      <p:pic>
        <p:nvPicPr>
          <p:cNvPr id="1027" name="Picture 3" descr="C:\Untitled-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7200" y="5638800"/>
            <a:ext cx="884238" cy="1047482"/>
          </a:xfrm>
          <a:prstGeom prst="rect">
            <a:avLst/>
          </a:prstGeom>
          <a:noFill/>
        </p:spPr>
      </p:pic>
      <p:pic>
        <p:nvPicPr>
          <p:cNvPr id="7" name="Picture 6" descr="Uman logo white.png"/>
          <p:cNvPicPr/>
          <p:nvPr/>
        </p:nvPicPr>
        <p:blipFill>
          <a:blip r:embed="rId5" cstate="print"/>
          <a:srcRect t="72298"/>
          <a:stretch>
            <a:fillRect/>
          </a:stretch>
        </p:blipFill>
        <p:spPr>
          <a:xfrm>
            <a:off x="1219200" y="6388927"/>
            <a:ext cx="1154464" cy="469073"/>
          </a:xfrm>
          <a:prstGeom prst="rect">
            <a:avLst/>
          </a:prstGeom>
        </p:spPr>
      </p:pic>
      <p:grpSp>
        <p:nvGrpSpPr>
          <p:cNvPr id="2" name="Group 12"/>
          <p:cNvGrpSpPr/>
          <p:nvPr/>
        </p:nvGrpSpPr>
        <p:grpSpPr>
          <a:xfrm>
            <a:off x="0" y="457200"/>
            <a:ext cx="9144000" cy="685800"/>
            <a:chOff x="0" y="609600"/>
            <a:chExt cx="9144000" cy="2026800"/>
          </a:xfrm>
        </p:grpSpPr>
        <p:sp>
          <p:nvSpPr>
            <p:cNvPr id="12" name="Rectangle 11"/>
            <p:cNvSpPr/>
            <p:nvPr/>
          </p:nvSpPr>
          <p:spPr>
            <a:xfrm>
              <a:off x="0" y="609600"/>
              <a:ext cx="9144000" cy="2026800"/>
            </a:xfrm>
            <a:prstGeom prst="rect">
              <a:avLst/>
            </a:prstGeom>
            <a:solidFill>
              <a:schemeClr val="bg2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1000" y="609600"/>
              <a:ext cx="8763000" cy="191015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Unos Vision Example</a:t>
              </a:r>
              <a:endParaRPr lang="en-US" sz="3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0" y="5562600"/>
            <a:ext cx="9144000" cy="25200"/>
          </a:xfrm>
          <a:prstGeom prst="rect">
            <a:avLst/>
          </a:prstGeom>
          <a:solidFill>
            <a:schemeClr val="bg2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56733" y="1367708"/>
            <a:ext cx="7120467" cy="400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93839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1179600"/>
            <a:ext cx="9144000" cy="438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Uman logo white.png"/>
          <p:cNvPicPr/>
          <p:nvPr/>
        </p:nvPicPr>
        <p:blipFill>
          <a:blip r:embed="rId3" cstate="print"/>
          <a:srcRect b="32212"/>
          <a:stretch>
            <a:fillRect/>
          </a:stretch>
        </p:blipFill>
        <p:spPr>
          <a:xfrm>
            <a:off x="0" y="5635485"/>
            <a:ext cx="1229597" cy="1222515"/>
          </a:xfrm>
          <a:prstGeom prst="rect">
            <a:avLst/>
          </a:prstGeom>
        </p:spPr>
      </p:pic>
      <p:pic>
        <p:nvPicPr>
          <p:cNvPr id="1027" name="Picture 3" descr="C:\Untitled-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7200" y="5638800"/>
            <a:ext cx="884238" cy="1047482"/>
          </a:xfrm>
          <a:prstGeom prst="rect">
            <a:avLst/>
          </a:prstGeom>
          <a:noFill/>
        </p:spPr>
      </p:pic>
      <p:pic>
        <p:nvPicPr>
          <p:cNvPr id="7" name="Picture 6" descr="Uman logo white.png"/>
          <p:cNvPicPr/>
          <p:nvPr/>
        </p:nvPicPr>
        <p:blipFill>
          <a:blip r:embed="rId5" cstate="print"/>
          <a:srcRect t="72298"/>
          <a:stretch>
            <a:fillRect/>
          </a:stretch>
        </p:blipFill>
        <p:spPr>
          <a:xfrm>
            <a:off x="1219200" y="6388927"/>
            <a:ext cx="1154464" cy="469073"/>
          </a:xfrm>
          <a:prstGeom prst="rect">
            <a:avLst/>
          </a:prstGeom>
        </p:spPr>
      </p:pic>
      <p:grpSp>
        <p:nvGrpSpPr>
          <p:cNvPr id="2" name="Group 12"/>
          <p:cNvGrpSpPr/>
          <p:nvPr/>
        </p:nvGrpSpPr>
        <p:grpSpPr>
          <a:xfrm>
            <a:off x="0" y="457200"/>
            <a:ext cx="9144000" cy="685800"/>
            <a:chOff x="0" y="609600"/>
            <a:chExt cx="9144000" cy="2026800"/>
          </a:xfrm>
        </p:grpSpPr>
        <p:sp>
          <p:nvSpPr>
            <p:cNvPr id="12" name="Rectangle 11"/>
            <p:cNvSpPr/>
            <p:nvPr/>
          </p:nvSpPr>
          <p:spPr>
            <a:xfrm>
              <a:off x="0" y="609600"/>
              <a:ext cx="9144000" cy="2026800"/>
            </a:xfrm>
            <a:prstGeom prst="rect">
              <a:avLst/>
            </a:prstGeom>
            <a:solidFill>
              <a:schemeClr val="bg2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1000" y="609600"/>
              <a:ext cx="8763000" cy="191015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First Step: Straight Port</a:t>
              </a:r>
              <a:endParaRPr lang="en-US" sz="3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0" y="5562600"/>
            <a:ext cx="9144000" cy="25200"/>
          </a:xfrm>
          <a:prstGeom prst="rect">
            <a:avLst/>
          </a:prstGeom>
          <a:solidFill>
            <a:schemeClr val="bg2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7200" y="1395680"/>
            <a:ext cx="8382000" cy="4437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Facilitated by using the </a:t>
            </a:r>
            <a:r>
              <a:rPr lang="en-US" sz="2800" dirty="0" err="1" smtClean="0">
                <a:solidFill>
                  <a:schemeClr val="bg2"/>
                </a:solidFill>
              </a:rPr>
              <a:t>Juce</a:t>
            </a:r>
            <a:r>
              <a:rPr lang="en-US" sz="2800" dirty="0" smtClean="0">
                <a:solidFill>
                  <a:schemeClr val="bg2"/>
                </a:solidFill>
              </a:rPr>
              <a:t> framework.</a:t>
            </a:r>
          </a:p>
          <a:p>
            <a:pPr>
              <a:spcAft>
                <a:spcPts val="10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XFN, </a:t>
            </a:r>
            <a:r>
              <a:rPr lang="en-US" sz="2800" dirty="0" err="1" smtClean="0">
                <a:solidFill>
                  <a:schemeClr val="bg2"/>
                </a:solidFill>
              </a:rPr>
              <a:t>Juce</a:t>
            </a:r>
            <a:r>
              <a:rPr lang="en-US" sz="2800" dirty="0" smtClean="0">
                <a:solidFill>
                  <a:schemeClr val="bg2"/>
                </a:solidFill>
              </a:rPr>
              <a:t> and Unos rebuilt for Arm.</a:t>
            </a:r>
          </a:p>
          <a:p>
            <a:pPr>
              <a:spcAft>
                <a:spcPts val="10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Program once, #</a:t>
            </a:r>
            <a:r>
              <a:rPr lang="en-US" sz="2800" dirty="0" err="1" smtClean="0">
                <a:solidFill>
                  <a:schemeClr val="bg2"/>
                </a:solidFill>
              </a:rPr>
              <a:t>ifdef</a:t>
            </a:r>
            <a:r>
              <a:rPr lang="en-US" sz="2800" dirty="0" smtClean="0">
                <a:solidFill>
                  <a:schemeClr val="bg2"/>
                </a:solidFill>
              </a:rPr>
              <a:t> everywhere</a:t>
            </a:r>
          </a:p>
          <a:p>
            <a:pPr>
              <a:spcAft>
                <a:spcPts val="10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Evaluation</a:t>
            </a:r>
          </a:p>
          <a:p>
            <a:pPr lvl="1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What features work</a:t>
            </a:r>
            <a:endParaRPr lang="en-US" sz="2800" dirty="0">
              <a:solidFill>
                <a:schemeClr val="bg2"/>
              </a:solidFill>
            </a:endParaRPr>
          </a:p>
          <a:p>
            <a:pPr lvl="1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Apple’s Instruments utility to measure performance</a:t>
            </a:r>
          </a:p>
          <a:p>
            <a:pPr lvl="1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Keystroke-Level Model to evaluate GUI</a:t>
            </a:r>
          </a:p>
          <a:p>
            <a:endParaRPr lang="en-US" sz="28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1179600"/>
            <a:ext cx="9144000" cy="438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Uman logo white.png"/>
          <p:cNvPicPr/>
          <p:nvPr/>
        </p:nvPicPr>
        <p:blipFill>
          <a:blip r:embed="rId3" cstate="print"/>
          <a:srcRect b="32212"/>
          <a:stretch>
            <a:fillRect/>
          </a:stretch>
        </p:blipFill>
        <p:spPr>
          <a:xfrm>
            <a:off x="0" y="5635485"/>
            <a:ext cx="1229597" cy="1222515"/>
          </a:xfrm>
          <a:prstGeom prst="rect">
            <a:avLst/>
          </a:prstGeom>
        </p:spPr>
      </p:pic>
      <p:pic>
        <p:nvPicPr>
          <p:cNvPr id="1027" name="Picture 3" descr="C:\Untitled-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7200" y="5638800"/>
            <a:ext cx="884238" cy="1047482"/>
          </a:xfrm>
          <a:prstGeom prst="rect">
            <a:avLst/>
          </a:prstGeom>
          <a:noFill/>
        </p:spPr>
      </p:pic>
      <p:pic>
        <p:nvPicPr>
          <p:cNvPr id="7" name="Picture 6" descr="Uman logo white.png"/>
          <p:cNvPicPr/>
          <p:nvPr/>
        </p:nvPicPr>
        <p:blipFill>
          <a:blip r:embed="rId5" cstate="print"/>
          <a:srcRect t="72298"/>
          <a:stretch>
            <a:fillRect/>
          </a:stretch>
        </p:blipFill>
        <p:spPr>
          <a:xfrm>
            <a:off x="1219200" y="6388927"/>
            <a:ext cx="1154464" cy="469073"/>
          </a:xfrm>
          <a:prstGeom prst="rect">
            <a:avLst/>
          </a:prstGeom>
        </p:spPr>
      </p:pic>
      <p:grpSp>
        <p:nvGrpSpPr>
          <p:cNvPr id="2" name="Group 12"/>
          <p:cNvGrpSpPr/>
          <p:nvPr/>
        </p:nvGrpSpPr>
        <p:grpSpPr>
          <a:xfrm>
            <a:off x="0" y="457200"/>
            <a:ext cx="9144000" cy="685800"/>
            <a:chOff x="0" y="609600"/>
            <a:chExt cx="9144000" cy="2026800"/>
          </a:xfrm>
        </p:grpSpPr>
        <p:sp>
          <p:nvSpPr>
            <p:cNvPr id="12" name="Rectangle 11"/>
            <p:cNvSpPr/>
            <p:nvPr/>
          </p:nvSpPr>
          <p:spPr>
            <a:xfrm>
              <a:off x="0" y="609600"/>
              <a:ext cx="9144000" cy="2026800"/>
            </a:xfrm>
            <a:prstGeom prst="rect">
              <a:avLst/>
            </a:prstGeom>
            <a:solidFill>
              <a:schemeClr val="bg2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1000" y="609600"/>
              <a:ext cx="8763000" cy="191015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Issues</a:t>
              </a:r>
              <a:endParaRPr lang="en-US" sz="3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0" y="5562600"/>
            <a:ext cx="9144000" cy="25200"/>
          </a:xfrm>
          <a:prstGeom prst="rect">
            <a:avLst/>
          </a:prstGeom>
          <a:solidFill>
            <a:schemeClr val="bg2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0" y="1219656"/>
            <a:ext cx="9144000" cy="4719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Performance: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Sluggish performance and crashes</a:t>
            </a:r>
          </a:p>
          <a:p>
            <a:pPr lvl="1">
              <a:spcBef>
                <a:spcPts val="10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Sandboxed file system broke many features</a:t>
            </a:r>
          </a:p>
          <a:p>
            <a:pPr>
              <a:spcBef>
                <a:spcPts val="10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Design:</a:t>
            </a:r>
          </a:p>
          <a:p>
            <a:pPr lvl="1">
              <a:spcBef>
                <a:spcPts val="10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Tab-view provided better experience, but tedious to use</a:t>
            </a:r>
          </a:p>
          <a:p>
            <a:pPr lvl="1">
              <a:spcBef>
                <a:spcPts val="10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err="1" smtClean="0">
                <a:solidFill>
                  <a:schemeClr val="bg2"/>
                </a:solidFill>
              </a:rPr>
              <a:t>Juce</a:t>
            </a:r>
            <a:r>
              <a:rPr lang="en-US" sz="2800" dirty="0" smtClean="0">
                <a:solidFill>
                  <a:schemeClr val="bg2"/>
                </a:solidFill>
              </a:rPr>
              <a:t> was new to the iPhone - resulted in odd behavior</a:t>
            </a:r>
          </a:p>
          <a:p>
            <a:pPr lvl="1">
              <a:spcBef>
                <a:spcPts val="10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Controls were difficult to use</a:t>
            </a:r>
          </a:p>
          <a:p>
            <a:endParaRPr lang="en-US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7998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1179600"/>
            <a:ext cx="9144000" cy="438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Uman logo white.png"/>
          <p:cNvPicPr/>
          <p:nvPr/>
        </p:nvPicPr>
        <p:blipFill>
          <a:blip r:embed="rId3" cstate="print"/>
          <a:srcRect b="32212"/>
          <a:stretch>
            <a:fillRect/>
          </a:stretch>
        </p:blipFill>
        <p:spPr>
          <a:xfrm>
            <a:off x="0" y="5635485"/>
            <a:ext cx="1229597" cy="1222515"/>
          </a:xfrm>
          <a:prstGeom prst="rect">
            <a:avLst/>
          </a:prstGeom>
        </p:spPr>
      </p:pic>
      <p:pic>
        <p:nvPicPr>
          <p:cNvPr id="1027" name="Picture 3" descr="C:\Untitled-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7200" y="5638800"/>
            <a:ext cx="884238" cy="1047482"/>
          </a:xfrm>
          <a:prstGeom prst="rect">
            <a:avLst/>
          </a:prstGeom>
          <a:noFill/>
        </p:spPr>
      </p:pic>
      <p:pic>
        <p:nvPicPr>
          <p:cNvPr id="7" name="Picture 6" descr="Uman logo white.png"/>
          <p:cNvPicPr/>
          <p:nvPr/>
        </p:nvPicPr>
        <p:blipFill>
          <a:blip r:embed="rId5" cstate="print"/>
          <a:srcRect t="72298"/>
          <a:stretch>
            <a:fillRect/>
          </a:stretch>
        </p:blipFill>
        <p:spPr>
          <a:xfrm>
            <a:off x="1219200" y="6388927"/>
            <a:ext cx="1154464" cy="469073"/>
          </a:xfrm>
          <a:prstGeom prst="rect">
            <a:avLst/>
          </a:prstGeom>
        </p:spPr>
      </p:pic>
      <p:grpSp>
        <p:nvGrpSpPr>
          <p:cNvPr id="2" name="Group 12"/>
          <p:cNvGrpSpPr/>
          <p:nvPr/>
        </p:nvGrpSpPr>
        <p:grpSpPr>
          <a:xfrm>
            <a:off x="0" y="457200"/>
            <a:ext cx="9144000" cy="685800"/>
            <a:chOff x="0" y="609600"/>
            <a:chExt cx="9144000" cy="2026800"/>
          </a:xfrm>
        </p:grpSpPr>
        <p:sp>
          <p:nvSpPr>
            <p:cNvPr id="12" name="Rectangle 11"/>
            <p:cNvSpPr/>
            <p:nvPr/>
          </p:nvSpPr>
          <p:spPr>
            <a:xfrm>
              <a:off x="0" y="609600"/>
              <a:ext cx="9144000" cy="2026800"/>
            </a:xfrm>
            <a:prstGeom prst="rect">
              <a:avLst/>
            </a:prstGeom>
            <a:solidFill>
              <a:schemeClr val="bg2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1000" y="609600"/>
              <a:ext cx="8763000" cy="191015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Tab View</a:t>
              </a:r>
              <a:endParaRPr lang="en-US" sz="3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0" y="5562600"/>
            <a:ext cx="9144000" cy="25200"/>
          </a:xfrm>
          <a:prstGeom prst="rect">
            <a:avLst/>
          </a:prstGeom>
          <a:solidFill>
            <a:schemeClr val="bg2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K:\Project\Presentations\Presentation 3\Sascha\IMG_013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45908"/>
            <a:ext cx="2035175" cy="305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K:\Project\Presentations\Presentation 3\Sascha\IMG_014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845908"/>
            <a:ext cx="2033589" cy="305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:\Project\Presentations\Presentation 3\Sascha\IMG_014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45908"/>
            <a:ext cx="2035175" cy="305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K:\Project\Presentations\Presentation 3\Sascha\IMG_014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845909"/>
            <a:ext cx="2033588" cy="305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7444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1179600"/>
            <a:ext cx="9144000" cy="438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Uman logo white.png"/>
          <p:cNvPicPr/>
          <p:nvPr/>
        </p:nvPicPr>
        <p:blipFill>
          <a:blip r:embed="rId3" cstate="print"/>
          <a:srcRect b="32212"/>
          <a:stretch>
            <a:fillRect/>
          </a:stretch>
        </p:blipFill>
        <p:spPr>
          <a:xfrm>
            <a:off x="0" y="5635485"/>
            <a:ext cx="1229597" cy="1222515"/>
          </a:xfrm>
          <a:prstGeom prst="rect">
            <a:avLst/>
          </a:prstGeom>
        </p:spPr>
      </p:pic>
      <p:pic>
        <p:nvPicPr>
          <p:cNvPr id="1027" name="Picture 3" descr="C:\Untitled-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7200" y="5638800"/>
            <a:ext cx="884238" cy="1047482"/>
          </a:xfrm>
          <a:prstGeom prst="rect">
            <a:avLst/>
          </a:prstGeom>
          <a:noFill/>
        </p:spPr>
      </p:pic>
      <p:pic>
        <p:nvPicPr>
          <p:cNvPr id="7" name="Picture 6" descr="Uman logo white.png"/>
          <p:cNvPicPr/>
          <p:nvPr/>
        </p:nvPicPr>
        <p:blipFill>
          <a:blip r:embed="rId5" cstate="print"/>
          <a:srcRect t="72298"/>
          <a:stretch>
            <a:fillRect/>
          </a:stretch>
        </p:blipFill>
        <p:spPr>
          <a:xfrm>
            <a:off x="1219200" y="6388927"/>
            <a:ext cx="1154464" cy="469073"/>
          </a:xfrm>
          <a:prstGeom prst="rect">
            <a:avLst/>
          </a:prstGeom>
        </p:spPr>
      </p:pic>
      <p:grpSp>
        <p:nvGrpSpPr>
          <p:cNvPr id="2" name="Group 12"/>
          <p:cNvGrpSpPr/>
          <p:nvPr/>
        </p:nvGrpSpPr>
        <p:grpSpPr>
          <a:xfrm>
            <a:off x="0" y="457200"/>
            <a:ext cx="9144000" cy="685800"/>
            <a:chOff x="0" y="609600"/>
            <a:chExt cx="9144000" cy="2026800"/>
          </a:xfrm>
        </p:grpSpPr>
        <p:sp>
          <p:nvSpPr>
            <p:cNvPr id="12" name="Rectangle 11"/>
            <p:cNvSpPr/>
            <p:nvPr/>
          </p:nvSpPr>
          <p:spPr>
            <a:xfrm>
              <a:off x="0" y="609600"/>
              <a:ext cx="9144000" cy="2026800"/>
            </a:xfrm>
            <a:prstGeom prst="rect">
              <a:avLst/>
            </a:prstGeom>
            <a:solidFill>
              <a:schemeClr val="bg2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1000" y="609600"/>
              <a:ext cx="8763000" cy="191015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Keystroke-Level Model</a:t>
              </a:r>
              <a:endParaRPr lang="en-US" sz="3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0" y="5562600"/>
            <a:ext cx="9144000" cy="25200"/>
          </a:xfrm>
          <a:prstGeom prst="rect">
            <a:avLst/>
          </a:prstGeom>
          <a:solidFill>
            <a:schemeClr val="bg2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0" y="1496228"/>
            <a:ext cx="9144000" cy="3749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Predictive form of evaluation</a:t>
            </a:r>
          </a:p>
          <a:p>
            <a:pPr>
              <a:spcAft>
                <a:spcPts val="10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Uses abstract representations to describe actions</a:t>
            </a:r>
            <a:endParaRPr lang="en-US" sz="2800" dirty="0">
              <a:solidFill>
                <a:schemeClr val="bg2"/>
              </a:solidFill>
            </a:endParaRPr>
          </a:p>
          <a:p>
            <a:pPr>
              <a:spcAft>
                <a:spcPts val="10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Simplified version of this model was used</a:t>
            </a:r>
          </a:p>
          <a:p>
            <a:pPr lvl="1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C for touch/click action</a:t>
            </a:r>
          </a:p>
          <a:p>
            <a:pPr lvl="1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D for a drag/scroll action</a:t>
            </a:r>
          </a:p>
          <a:p>
            <a:pPr lvl="1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Square brackets represent optional tasks (worst-case scenarios)</a:t>
            </a:r>
            <a:endParaRPr lang="en-US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0687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2556</TotalTime>
  <Words>431</Words>
  <Application>Microsoft Office PowerPoint</Application>
  <PresentationFormat>On-screen Show (4:3)</PresentationFormat>
  <Paragraphs>103</Paragraphs>
  <Slides>16</Slides>
  <Notes>16</Notes>
  <HiddenSlides>2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Main</dc:creator>
  <cp:lastModifiedBy>Main</cp:lastModifiedBy>
  <cp:revision>141</cp:revision>
  <dcterms:created xsi:type="dcterms:W3CDTF">2006-08-16T00:00:00Z</dcterms:created>
  <dcterms:modified xsi:type="dcterms:W3CDTF">2010-10-28T19:07:44Z</dcterms:modified>
</cp:coreProperties>
</file>