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66" r:id="rId3"/>
    <p:sldId id="271" r:id="rId4"/>
    <p:sldId id="272" r:id="rId5"/>
    <p:sldId id="265" r:id="rId6"/>
    <p:sldId id="270" r:id="rId7"/>
    <p:sldId id="278" r:id="rId8"/>
    <p:sldId id="267" r:id="rId9"/>
    <p:sldId id="279" r:id="rId10"/>
    <p:sldId id="269" r:id="rId11"/>
    <p:sldId id="273" r:id="rId12"/>
    <p:sldId id="268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D15"/>
    <a:srgbClr val="14A1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BA43-98A9-4337-B648-5985C50C04BC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C27C5-9639-4AB1-8D0B-8BB83C8681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70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27C5-9639-4AB1-8D0B-8BB83C86811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029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9A1A63-9E7B-428D-B524-FAFE2A791894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Computer Science Honours 2012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6200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Controlling Distributed Digital Audio Devices </a:t>
            </a:r>
          </a:p>
          <a:p>
            <a:pPr algn="ctr"/>
            <a:r>
              <a:rPr lang="en-US" sz="2800" dirty="0" smtClean="0"/>
              <a:t>from a </a:t>
            </a:r>
          </a:p>
          <a:p>
            <a:pPr algn="ctr"/>
            <a:r>
              <a:rPr lang="en-US" sz="2800" dirty="0" smtClean="0"/>
              <a:t>3D Graphical User Interface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993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Principal Investigator: </a:t>
            </a:r>
            <a:r>
              <a:rPr lang="en-US" dirty="0" smtClean="0"/>
              <a:t>Mitchell Hedges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9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Supervised by: </a:t>
            </a:r>
            <a:r>
              <a:rPr lang="en-US" dirty="0" smtClean="0"/>
              <a:t>Professor Richard Foss</a:t>
            </a:r>
            <a:endParaRPr lang="en-Z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6927" y="61995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Acknowledgment:</a:t>
            </a:r>
            <a:r>
              <a:rPr lang="en-US" sz="2000" dirty="0" smtClean="0"/>
              <a:t> </a:t>
            </a:r>
            <a:r>
              <a:rPr lang="en-US" sz="2000" dirty="0" err="1" smtClean="0"/>
              <a:t>Osedum</a:t>
            </a:r>
            <a:r>
              <a:rPr lang="en-US" sz="2000" dirty="0" smtClean="0"/>
              <a:t> </a:t>
            </a:r>
            <a:r>
              <a:rPr lang="en-US" sz="2000" dirty="0" err="1" smtClean="0"/>
              <a:t>Igumbor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379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2452492" y="4221539"/>
            <a:ext cx="363777" cy="731461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1.gstatic.com/images?q=tbn:ANd9GcRfvta5VYEMd8052JRCOjh4U1qssMDC8LLPxhVYnA5I1jvQ8tF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11" y="4601883"/>
            <a:ext cx="1600200" cy="15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3" idx="3"/>
            <a:endCxn id="1032" idx="1"/>
          </p:cNvCxnSpPr>
          <p:nvPr/>
        </p:nvCxnSpPr>
        <p:spPr>
          <a:xfrm flipV="1">
            <a:off x="3048000" y="2120704"/>
            <a:ext cx="1905000" cy="82826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– Component Layout</a:t>
            </a:r>
            <a:endParaRPr lang="en-ZA" dirty="0"/>
          </a:p>
        </p:txBody>
      </p:sp>
      <p:pic>
        <p:nvPicPr>
          <p:cNvPr id="4" name="Picture 4" descr="http://designandtech.ca/images/logo_google_sketch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69" y="1868466"/>
            <a:ext cx="990600" cy="5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3.gstatic.com/images?q=tbn:ANd9GcR87keVvdDtr4uQJIumzR7BBrODFWUpW5z_XJAgNmXiBK9oF7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69" y="2904473"/>
            <a:ext cx="762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SDK4Ov7BQImBSSMb0XNUqre5mBko5gy78GZN13FqdyGJvLlGey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31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219200" y="2286000"/>
            <a:ext cx="720769" cy="248205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246340" y="2731097"/>
            <a:ext cx="693629" cy="346473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82555" y="2534205"/>
            <a:ext cx="0" cy="44382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t3.gstatic.com/images?q=tbn:ANd9GcRyqfJ1_WUcPRGCL3AthCRmnrjMOqTFiKpnqj9OoAaV2lIngE0B2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53" y="3886200"/>
            <a:ext cx="1011216" cy="3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382555" y="3333098"/>
            <a:ext cx="52714" cy="553102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t2.gstatic.com/images?q=tbn:ANd9GcQhjG5fUycQuhHYZ2-YHdE-LKgQB4qRAuiyH1No9hDHvbfSfQZ7Z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79" y="3298543"/>
            <a:ext cx="1640881" cy="9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4648200" y="4221539"/>
            <a:ext cx="609600" cy="960061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t2.gstatic.com/images?q=tbn:ANd9GcTEDp13KBJg2AKvbbudSY8qNldKgX57dfZxhkeWuaNOGcFBYQuPI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1037"/>
            <a:ext cx="1499000" cy="9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1676400"/>
            <a:ext cx="1371600" cy="2545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3" name="Straight Arrow Connector 22"/>
          <p:cNvCxnSpPr>
            <a:stCxn id="1032" idx="2"/>
            <a:endCxn id="1030" idx="0"/>
          </p:cNvCxnSpPr>
          <p:nvPr/>
        </p:nvCxnSpPr>
        <p:spPr>
          <a:xfrm flipH="1">
            <a:off x="5563120" y="2620370"/>
            <a:ext cx="139380" cy="678173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 descr="http://t2.gstatic.com/images?q=tbn:ANd9GcTEDp13KBJg2AKvbbudSY8qNldKgX57dfZxhkeWuaNOGcFBYQuPI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12" y="3333098"/>
            <a:ext cx="1499000" cy="9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1030" idx="3"/>
          </p:cNvCxnSpPr>
          <p:nvPr/>
        </p:nvCxnSpPr>
        <p:spPr>
          <a:xfrm>
            <a:off x="6383560" y="3760041"/>
            <a:ext cx="398240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2"/>
          </p:cNvCxnSpPr>
          <p:nvPr/>
        </p:nvCxnSpPr>
        <p:spPr>
          <a:xfrm>
            <a:off x="7539112" y="4332431"/>
            <a:ext cx="0" cy="62056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t0.gstatic.com/images?q=tbn:ANd9GcREKM54ho1eLic4PZkR9_HyYtUtbBw1HGI_y55j6_WeZY01p4T9R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/>
          <a:stretch/>
        </p:blipFill>
        <p:spPr bwMode="auto">
          <a:xfrm flipH="1">
            <a:off x="6619214" y="4953000"/>
            <a:ext cx="1483556" cy="13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>
            <a:off x="3995803" y="1528175"/>
            <a:ext cx="4784942" cy="3394554"/>
          </a:xfrm>
          <a:custGeom>
            <a:avLst/>
            <a:gdLst>
              <a:gd name="connsiteX0" fmla="*/ 3494761 w 4784942"/>
              <a:gd name="connsiteY0" fmla="*/ 538620 h 3394554"/>
              <a:gd name="connsiteX1" fmla="*/ 2517731 w 4784942"/>
              <a:gd name="connsiteY1" fmla="*/ 37578 h 3394554"/>
              <a:gd name="connsiteX2" fmla="*/ 701457 w 4784942"/>
              <a:gd name="connsiteY2" fmla="*/ 0 h 3394554"/>
              <a:gd name="connsiteX3" fmla="*/ 0 w 4784942"/>
              <a:gd name="connsiteY3" fmla="*/ 789140 h 3394554"/>
              <a:gd name="connsiteX4" fmla="*/ 62630 w 4784942"/>
              <a:gd name="connsiteY4" fmla="*/ 2279737 h 3394554"/>
              <a:gd name="connsiteX5" fmla="*/ 951978 w 4784942"/>
              <a:gd name="connsiteY5" fmla="*/ 3369502 h 3394554"/>
              <a:gd name="connsiteX6" fmla="*/ 2004164 w 4784942"/>
              <a:gd name="connsiteY6" fmla="*/ 3394554 h 3394554"/>
              <a:gd name="connsiteX7" fmla="*/ 2906038 w 4784942"/>
              <a:gd name="connsiteY7" fmla="*/ 3031299 h 3394554"/>
              <a:gd name="connsiteX8" fmla="*/ 3970750 w 4784942"/>
              <a:gd name="connsiteY8" fmla="*/ 3018773 h 3394554"/>
              <a:gd name="connsiteX9" fmla="*/ 4784942 w 4784942"/>
              <a:gd name="connsiteY9" fmla="*/ 2530258 h 3394554"/>
              <a:gd name="connsiteX10" fmla="*/ 4584526 w 4784942"/>
              <a:gd name="connsiteY10" fmla="*/ 1440493 h 3394554"/>
              <a:gd name="connsiteX11" fmla="*/ 3432131 w 4784942"/>
              <a:gd name="connsiteY11" fmla="*/ 513567 h 33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4942" h="3394554">
                <a:moveTo>
                  <a:pt x="3494761" y="538620"/>
                </a:moveTo>
                <a:lnTo>
                  <a:pt x="2517731" y="37578"/>
                </a:lnTo>
                <a:lnTo>
                  <a:pt x="701457" y="0"/>
                </a:lnTo>
                <a:lnTo>
                  <a:pt x="0" y="789140"/>
                </a:lnTo>
                <a:lnTo>
                  <a:pt x="62630" y="2279737"/>
                </a:lnTo>
                <a:lnTo>
                  <a:pt x="951978" y="3369502"/>
                </a:lnTo>
                <a:lnTo>
                  <a:pt x="2004164" y="3394554"/>
                </a:lnTo>
                <a:lnTo>
                  <a:pt x="2906038" y="3031299"/>
                </a:lnTo>
                <a:lnTo>
                  <a:pt x="3970750" y="3018773"/>
                </a:lnTo>
                <a:lnTo>
                  <a:pt x="4784942" y="2530258"/>
                </a:lnTo>
                <a:lnTo>
                  <a:pt x="4584526" y="1440493"/>
                </a:lnTo>
                <a:lnTo>
                  <a:pt x="3432131" y="513567"/>
                </a:lnTo>
              </a:path>
            </a:pathLst>
          </a:custGeom>
          <a:solidFill>
            <a:srgbClr val="0FFD15">
              <a:alpha val="2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09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– Component Layout</a:t>
            </a:r>
            <a:endParaRPr lang="en-ZA" dirty="0"/>
          </a:p>
        </p:txBody>
      </p:sp>
      <p:pic>
        <p:nvPicPr>
          <p:cNvPr id="1026" name="Picture 2" descr="C:\Users\MitchHedges\Desktop\IMG-20121029-00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 bwMode="auto">
          <a:xfrm>
            <a:off x="762000" y="1558636"/>
            <a:ext cx="7620000" cy="50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- AVDECC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A</a:t>
            </a:r>
            <a:r>
              <a:rPr lang="en-ZA" dirty="0"/>
              <a:t>udio/</a:t>
            </a:r>
            <a:r>
              <a:rPr lang="en-ZA" b="1" dirty="0">
                <a:solidFill>
                  <a:srgbClr val="0070C0"/>
                </a:solidFill>
              </a:rPr>
              <a:t>V</a:t>
            </a:r>
            <a:r>
              <a:rPr lang="en-ZA" dirty="0"/>
              <a:t>ideo </a:t>
            </a:r>
            <a:r>
              <a:rPr lang="en-ZA" b="1" dirty="0">
                <a:solidFill>
                  <a:srgbClr val="0070C0"/>
                </a:solidFill>
              </a:rPr>
              <a:t>D</a:t>
            </a:r>
            <a:r>
              <a:rPr lang="en-ZA" dirty="0"/>
              <a:t>iscovery, </a:t>
            </a:r>
            <a:r>
              <a:rPr lang="en-ZA" b="1" dirty="0">
                <a:solidFill>
                  <a:srgbClr val="0070C0"/>
                </a:solidFill>
              </a:rPr>
              <a:t>E</a:t>
            </a:r>
            <a:r>
              <a:rPr lang="en-ZA" dirty="0"/>
              <a:t>numeration, </a:t>
            </a:r>
            <a:r>
              <a:rPr lang="en-ZA" b="1" dirty="0">
                <a:solidFill>
                  <a:srgbClr val="0070C0"/>
                </a:solidFill>
              </a:rPr>
              <a:t>C</a:t>
            </a:r>
            <a:r>
              <a:rPr lang="en-ZA" dirty="0"/>
              <a:t>onnection Management and </a:t>
            </a:r>
            <a:r>
              <a:rPr lang="en-ZA" b="1" dirty="0" smtClean="0">
                <a:solidFill>
                  <a:srgbClr val="0070C0"/>
                </a:solidFill>
              </a:rPr>
              <a:t>C</a:t>
            </a:r>
            <a:r>
              <a:rPr lang="en-ZA" dirty="0" smtClean="0"/>
              <a:t>ontrol</a:t>
            </a:r>
          </a:p>
          <a:p>
            <a:r>
              <a:rPr lang="en-ZA" dirty="0" smtClean="0"/>
              <a:t>Layer 2</a:t>
            </a:r>
            <a:endParaRPr lang="en-ZA" dirty="0"/>
          </a:p>
          <a:p>
            <a:r>
              <a:rPr lang="en-ZA" dirty="0"/>
              <a:t>3 Sub-protocols</a:t>
            </a:r>
          </a:p>
          <a:p>
            <a:pPr lvl="1"/>
            <a:r>
              <a:rPr lang="en-ZA" dirty="0"/>
              <a:t>AVDECC Discovery Protocol (ADP)</a:t>
            </a:r>
          </a:p>
          <a:p>
            <a:pPr lvl="1"/>
            <a:r>
              <a:rPr lang="en-ZA" dirty="0"/>
              <a:t>AVDECC Connection Management Protocol (ACMP)</a:t>
            </a:r>
          </a:p>
          <a:p>
            <a:pPr lvl="1"/>
            <a:r>
              <a:rPr lang="en-ZA" dirty="0" smtClean="0"/>
              <a:t>AVDECC </a:t>
            </a:r>
            <a:r>
              <a:rPr lang="en-ZA" dirty="0"/>
              <a:t>Enumeration and Control Protocol (AECP)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55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- AVDECC</a:t>
            </a:r>
            <a:endParaRPr lang="en-ZA" dirty="0"/>
          </a:p>
        </p:txBody>
      </p:sp>
      <p:pic>
        <p:nvPicPr>
          <p:cNvPr id="1026" name="Picture 2" descr="avdecc libr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9980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Demonstration</a:t>
            </a:r>
            <a:endParaRPr lang="en-ZA" dirty="0"/>
          </a:p>
        </p:txBody>
      </p:sp>
      <p:pic>
        <p:nvPicPr>
          <p:cNvPr id="5122" name="Picture 2" descr="http://t2.gstatic.com/images?q=tbn:ANd9GcRw2-VFXaIS7dvSiNgAcN7DurXx8pmWDGXaOhDXPaFzyz7XMhSkwFHb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265016" cy="49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Future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ZA" dirty="0" smtClean="0"/>
              <a:t>Scalable solution</a:t>
            </a:r>
          </a:p>
          <a:p>
            <a:pPr lvl="1"/>
            <a:r>
              <a:rPr lang="en-ZA" dirty="0" smtClean="0"/>
              <a:t>Testing </a:t>
            </a:r>
            <a:r>
              <a:rPr lang="en-ZA" dirty="0" err="1" smtClean="0"/>
              <a:t>QoS</a:t>
            </a:r>
            <a:r>
              <a:rPr lang="en-ZA" dirty="0" smtClean="0"/>
              <a:t> / </a:t>
            </a:r>
            <a:r>
              <a:rPr lang="en-ZA" dirty="0" err="1" smtClean="0"/>
              <a:t>QoA</a:t>
            </a:r>
            <a:r>
              <a:rPr lang="en-ZA" dirty="0" smtClean="0"/>
              <a:t> over large network</a:t>
            </a:r>
          </a:p>
          <a:p>
            <a:pPr lvl="2"/>
            <a:r>
              <a:rPr lang="en-ZA" dirty="0" smtClean="0"/>
              <a:t>Number of devices</a:t>
            </a:r>
          </a:p>
          <a:p>
            <a:pPr lvl="2"/>
            <a:r>
              <a:rPr lang="en-ZA" dirty="0" smtClean="0"/>
              <a:t>Distribution</a:t>
            </a:r>
          </a:p>
          <a:p>
            <a:pPr lvl="1"/>
            <a:r>
              <a:rPr lang="en-ZA" dirty="0" smtClean="0"/>
              <a:t>Windows memory leaks</a:t>
            </a:r>
          </a:p>
          <a:p>
            <a:pPr lvl="1"/>
            <a:r>
              <a:rPr lang="en-ZA" dirty="0" smtClean="0"/>
              <a:t>Breaking specific connections</a:t>
            </a:r>
          </a:p>
          <a:p>
            <a:pPr lvl="1"/>
            <a:r>
              <a:rPr lang="en-ZA" dirty="0" smtClean="0"/>
              <a:t>Enable device pinging</a:t>
            </a:r>
          </a:p>
          <a:p>
            <a:r>
              <a:rPr lang="en-ZA" dirty="0" smtClean="0"/>
              <a:t>Minimize VC++ interaction</a:t>
            </a:r>
          </a:p>
          <a:p>
            <a:r>
              <a:rPr lang="en-ZA" dirty="0" smtClean="0"/>
              <a:t>Maximize automation</a:t>
            </a:r>
          </a:p>
          <a:p>
            <a:r>
              <a:rPr lang="en-ZA" dirty="0" smtClean="0"/>
              <a:t>Implement AECP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1492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Questions</a:t>
            </a:r>
            <a:endParaRPr lang="en-ZA" dirty="0"/>
          </a:p>
        </p:txBody>
      </p:sp>
      <p:pic>
        <p:nvPicPr>
          <p:cNvPr id="6146" name="Picture 2" descr="http://t3.gstatic.com/images?q=tbn:ANd9GcTGtbotrLKkjF_NH0p88Iyh3X1Zzjy6AAsXcxooMwE9_ffN01L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08428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 smtClean="0"/>
              <a:t>The Motivation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Overview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Approach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Design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Demonstration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Future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The Questions</a:t>
            </a:r>
          </a:p>
          <a:p>
            <a:pPr>
              <a:lnSpc>
                <a:spcPct val="15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39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Motivation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Venues using distributed audio moving from conventional to digital</a:t>
            </a:r>
          </a:p>
          <a:p>
            <a:pPr lvl="1"/>
            <a:r>
              <a:rPr lang="en-ZA" dirty="0" smtClean="0"/>
              <a:t>Cost</a:t>
            </a:r>
          </a:p>
          <a:p>
            <a:pPr lvl="1"/>
            <a:r>
              <a:rPr lang="en-ZA" dirty="0" smtClean="0"/>
              <a:t>Weight</a:t>
            </a:r>
          </a:p>
          <a:p>
            <a:pPr lvl="1"/>
            <a:r>
              <a:rPr lang="en-ZA" dirty="0" smtClean="0"/>
              <a:t>Availability</a:t>
            </a:r>
          </a:p>
          <a:p>
            <a:r>
              <a:rPr lang="en-ZA" dirty="0" smtClean="0"/>
              <a:t>In-depth study of current sound control capabilities</a:t>
            </a:r>
          </a:p>
          <a:p>
            <a:pPr lvl="1"/>
            <a:r>
              <a:rPr lang="en-ZA" dirty="0" smtClean="0"/>
              <a:t>Harman System Architect</a:t>
            </a:r>
          </a:p>
          <a:p>
            <a:pPr lvl="1"/>
            <a:r>
              <a:rPr lang="en-ZA" dirty="0" err="1" smtClean="0"/>
              <a:t>Biamp</a:t>
            </a:r>
            <a:r>
              <a:rPr lang="en-ZA" dirty="0" smtClean="0"/>
              <a:t> Systems’ </a:t>
            </a:r>
            <a:r>
              <a:rPr lang="en-ZA" dirty="0" err="1" smtClean="0"/>
              <a:t>daVinci</a:t>
            </a:r>
            <a:r>
              <a:rPr lang="en-ZA" dirty="0" smtClean="0"/>
              <a:t>/Tesira</a:t>
            </a:r>
            <a:endParaRPr lang="en-ZA" dirty="0"/>
          </a:p>
        </p:txBody>
      </p:sp>
      <p:pic>
        <p:nvPicPr>
          <p:cNvPr id="4098" name="Picture 2" descr="D:\Work\Thesis\FINAL\Tesi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26301" r="14537" b="20057"/>
          <a:stretch/>
        </p:blipFill>
        <p:spPr bwMode="auto">
          <a:xfrm>
            <a:off x="228600" y="1981200"/>
            <a:ext cx="87000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Thesis\FINAL\SystemArchit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7" y="1600200"/>
            <a:ext cx="7962900" cy="48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Motivation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/>
              <a:t>Moving from 2D “blueprint” layout to 3D “first person” interface</a:t>
            </a:r>
          </a:p>
          <a:p>
            <a:pPr lvl="1">
              <a:lnSpc>
                <a:spcPct val="150000"/>
              </a:lnSpc>
            </a:pPr>
            <a:r>
              <a:rPr lang="en-ZA" dirty="0" smtClean="0"/>
              <a:t>User friendly</a:t>
            </a:r>
          </a:p>
          <a:p>
            <a:pPr lvl="1">
              <a:lnSpc>
                <a:spcPct val="150000"/>
              </a:lnSpc>
            </a:pPr>
            <a:r>
              <a:rPr lang="en-ZA" dirty="0" smtClean="0"/>
              <a:t>“Real life” interaction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Testing capabilities of Google </a:t>
            </a:r>
            <a:r>
              <a:rPr lang="en-ZA" dirty="0" err="1" smtClean="0"/>
              <a:t>Sketchup</a:t>
            </a:r>
            <a:endParaRPr lang="en-ZA" dirty="0" smtClean="0"/>
          </a:p>
          <a:p>
            <a:pPr>
              <a:lnSpc>
                <a:spcPct val="150000"/>
              </a:lnSpc>
            </a:pPr>
            <a:r>
              <a:rPr lang="en-ZA" dirty="0" smtClean="0"/>
              <a:t>Testing the quality of service / sound</a:t>
            </a:r>
          </a:p>
        </p:txBody>
      </p:sp>
    </p:spTree>
    <p:extLst>
      <p:ext uri="{BB962C8B-B14F-4D97-AF65-F5344CB8AC3E}">
        <p14:creationId xmlns:p14="http://schemas.microsoft.com/office/powerpoint/2010/main" val="31117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Controlling distributed audio</a:t>
            </a:r>
          </a:p>
          <a:p>
            <a:r>
              <a:rPr lang="en-ZA" dirty="0" smtClean="0"/>
              <a:t>Simple control from a 3D interface</a:t>
            </a:r>
          </a:p>
          <a:p>
            <a:r>
              <a:rPr lang="en-ZA" dirty="0" smtClean="0"/>
              <a:t>Layer 2 and 3 networking</a:t>
            </a:r>
          </a:p>
          <a:p>
            <a:pPr lvl="1"/>
            <a:r>
              <a:rPr lang="en-ZA" dirty="0" smtClean="0"/>
              <a:t>3 – Sockets between Ruby and Visual C++</a:t>
            </a:r>
          </a:p>
          <a:p>
            <a:pPr lvl="1"/>
            <a:r>
              <a:rPr lang="en-ZA" dirty="0" smtClean="0"/>
              <a:t>2 – IEEE 1722.1 AVDECC Protocol</a:t>
            </a:r>
          </a:p>
          <a:p>
            <a:r>
              <a:rPr lang="en-ZA" dirty="0" smtClean="0"/>
              <a:t>Discovering devices on an AVB network</a:t>
            </a:r>
            <a:endParaRPr lang="en-ZA" dirty="0"/>
          </a:p>
          <a:p>
            <a:r>
              <a:rPr lang="en-ZA" dirty="0" smtClean="0"/>
              <a:t>Making/Breaking audio streams between devices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8693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Object Oriented (OO) approach</a:t>
            </a:r>
          </a:p>
          <a:p>
            <a:r>
              <a:rPr lang="en-ZA" dirty="0" smtClean="0"/>
              <a:t>UML Diagrams</a:t>
            </a:r>
          </a:p>
          <a:p>
            <a:r>
              <a:rPr lang="en-ZA" dirty="0" smtClean="0"/>
              <a:t>Repetitive cycles</a:t>
            </a:r>
          </a:p>
          <a:p>
            <a:pPr lvl="1"/>
            <a:r>
              <a:rPr lang="en-ZA" dirty="0" smtClean="0"/>
              <a:t>Requirement specification</a:t>
            </a:r>
          </a:p>
          <a:p>
            <a:pPr lvl="1"/>
            <a:r>
              <a:rPr lang="en-ZA" dirty="0" smtClean="0"/>
              <a:t>Use cases</a:t>
            </a:r>
          </a:p>
          <a:p>
            <a:pPr lvl="1"/>
            <a:r>
              <a:rPr lang="en-ZA" dirty="0" smtClean="0"/>
              <a:t>Textual scenarios</a:t>
            </a:r>
          </a:p>
          <a:p>
            <a:pPr lvl="1"/>
            <a:r>
              <a:rPr lang="en-ZA" dirty="0" smtClean="0"/>
              <a:t>Class diagram / Object model</a:t>
            </a:r>
          </a:p>
          <a:p>
            <a:pPr lvl="1"/>
            <a:r>
              <a:rPr lang="en-ZA" dirty="0" smtClean="0"/>
              <a:t>Sequence diagrams</a:t>
            </a:r>
          </a:p>
          <a:p>
            <a:endParaRPr lang="en-ZA" dirty="0"/>
          </a:p>
        </p:txBody>
      </p:sp>
      <p:pic>
        <p:nvPicPr>
          <p:cNvPr id="1026" name="Picture 2" descr="D:\Work\Thesis\FINAL\UMLSketch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7382"/>
            <a:ext cx="5897563" cy="4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Thesis\FINAL\Class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6117" y="-322728"/>
            <a:ext cx="4299366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Thesis\FINAL\UMLSequ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3" y="1752600"/>
            <a:ext cx="7239000" cy="47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 smtClean="0"/>
              <a:t>Windows 7 OS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Google </a:t>
            </a:r>
            <a:r>
              <a:rPr lang="en-ZA" dirty="0" err="1" smtClean="0"/>
              <a:t>Sketchup</a:t>
            </a:r>
            <a:endParaRPr lang="en-ZA" dirty="0" smtClean="0"/>
          </a:p>
          <a:p>
            <a:pPr lvl="1">
              <a:lnSpc>
                <a:spcPct val="150000"/>
              </a:lnSpc>
            </a:pPr>
            <a:r>
              <a:rPr lang="en-ZA" dirty="0" smtClean="0"/>
              <a:t>Notepad++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Microsoft Visual Studio</a:t>
            </a:r>
          </a:p>
          <a:p>
            <a:pPr lvl="1">
              <a:lnSpc>
                <a:spcPct val="150000"/>
              </a:lnSpc>
            </a:pPr>
            <a:r>
              <a:rPr lang="en-ZA" dirty="0" smtClean="0"/>
              <a:t>AVDECC C++ libraries</a:t>
            </a:r>
          </a:p>
        </p:txBody>
      </p:sp>
    </p:spTree>
    <p:extLst>
      <p:ext uri="{BB962C8B-B14F-4D97-AF65-F5344CB8AC3E}">
        <p14:creationId xmlns:p14="http://schemas.microsoft.com/office/powerpoint/2010/main" val="10612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– Program Structure</a:t>
            </a:r>
            <a:endParaRPr lang="en-ZA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77000" y="4724400"/>
            <a:ext cx="2112117" cy="1071265"/>
            <a:chOff x="6477000" y="4724400"/>
            <a:chExt cx="2112117" cy="1071265"/>
          </a:xfrm>
        </p:grpSpPr>
        <p:pic>
          <p:nvPicPr>
            <p:cNvPr id="1026" name="Picture 2" descr="http://t3.gstatic.com/images?q=tbn:ANd9GcRyqfJ1_WUcPRGCL3AthCRmnrjMOqTFiKpnqj9OoAaV2lIngE0B2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981" y="4724400"/>
              <a:ext cx="1852612" cy="6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5334000"/>
              <a:ext cx="2112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400" dirty="0" smtClean="0">
                  <a:solidFill>
                    <a:schemeClr val="accent2">
                      <a:lumMod val="50000"/>
                    </a:schemeClr>
                  </a:solidFill>
                </a:rPr>
                <a:t>1722.1 AVDECC</a:t>
              </a:r>
              <a:endParaRPr lang="en-ZA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028" name="Picture 4" descr="http://designandtech.ca/images/logo_google_sketch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8" y="4107654"/>
            <a:ext cx="2449036" cy="14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90600" y="4355068"/>
            <a:ext cx="111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Ruby (.</a:t>
            </a:r>
            <a:r>
              <a:rPr lang="en-ZA" dirty="0" err="1" smtClean="0"/>
              <a:t>rb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50" name="TextBox 49"/>
          <p:cNvSpPr txBox="1"/>
          <p:nvPr/>
        </p:nvSpPr>
        <p:spPr>
          <a:xfrm>
            <a:off x="7190160" y="4253537"/>
            <a:ext cx="11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C++ (.</a:t>
            </a:r>
            <a:r>
              <a:rPr lang="en-ZA" dirty="0" err="1" smtClean="0"/>
              <a:t>cpp</a:t>
            </a:r>
            <a:r>
              <a:rPr lang="en-ZA" dirty="0" smtClean="0"/>
              <a:t>)</a:t>
            </a:r>
            <a:endParaRPr lang="en-ZA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95600" y="3202688"/>
            <a:ext cx="1295400" cy="904966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3202688"/>
            <a:ext cx="1528291" cy="1420181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733800" y="1832911"/>
            <a:ext cx="2286000" cy="1554443"/>
            <a:chOff x="3733800" y="1832911"/>
            <a:chExt cx="2286000" cy="1554443"/>
          </a:xfrm>
        </p:grpSpPr>
        <p:pic>
          <p:nvPicPr>
            <p:cNvPr id="1032" name="Picture 8" descr="http://t3.gstatic.com/images?q=tbn:ANd9GcR87keVvdDtr4uQJIumzR7BBrODFWUpW5z_XJAgNmXiBK9oF7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832911"/>
              <a:ext cx="2286000" cy="128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4191000" y="3018022"/>
              <a:ext cx="116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Visual C++</a:t>
              </a:r>
              <a:endParaRPr lang="en-ZA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 flipV="1">
            <a:off x="3223040" y="4622869"/>
            <a:ext cx="3253960" cy="213374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705910" y="4581301"/>
            <a:ext cx="296509" cy="296509"/>
            <a:chOff x="4705910" y="4581301"/>
            <a:chExt cx="296509" cy="2965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767405" y="4581301"/>
              <a:ext cx="165229" cy="29650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4771550" y="4581301"/>
              <a:ext cx="165229" cy="29650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Work\Thesis\Presentation\Final\includ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85326"/>
            <a:ext cx="3089753" cy="11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250808" y="2967531"/>
            <a:ext cx="1826364" cy="571079"/>
            <a:chOff x="2250808" y="2967531"/>
            <a:chExt cx="1826364" cy="571079"/>
          </a:xfrm>
        </p:grpSpPr>
        <p:sp>
          <p:nvSpPr>
            <p:cNvPr id="17" name="Right Arrow 16"/>
            <p:cNvSpPr/>
            <p:nvPr/>
          </p:nvSpPr>
          <p:spPr>
            <a:xfrm rot="19435656">
              <a:off x="2446905" y="3236098"/>
              <a:ext cx="1630267" cy="30251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8" name="Right Arrow 27"/>
            <p:cNvSpPr/>
            <p:nvPr/>
          </p:nvSpPr>
          <p:spPr>
            <a:xfrm rot="8642060">
              <a:off x="2250808" y="2967531"/>
              <a:ext cx="1630267" cy="30251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4208" y="2597472"/>
            <a:ext cx="19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Socket Connection</a:t>
            </a:r>
          </a:p>
          <a:p>
            <a:r>
              <a:rPr lang="en-ZA" dirty="0" smtClean="0"/>
              <a:t>IP - 127.0.0.1</a:t>
            </a:r>
          </a:p>
          <a:p>
            <a:r>
              <a:rPr lang="en-ZA" dirty="0" smtClean="0"/>
              <a:t>Port - 30456</a:t>
            </a:r>
            <a:endParaRPr lang="en-ZA" dirty="0"/>
          </a:p>
        </p:txBody>
      </p:sp>
      <p:sp>
        <p:nvSpPr>
          <p:cNvPr id="31" name="TextBox 30"/>
          <p:cNvSpPr txBox="1"/>
          <p:nvPr/>
        </p:nvSpPr>
        <p:spPr>
          <a:xfrm>
            <a:off x="6516768" y="210651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Include Libraries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31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2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Design – Program Structure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Specific style of messages sent through sockets</a:t>
            </a:r>
          </a:p>
          <a:p>
            <a:r>
              <a:rPr lang="en-ZA" dirty="0" smtClean="0"/>
              <a:t>Begin with the message “Source” and have 3 letter commands that follow.</a:t>
            </a:r>
          </a:p>
          <a:p>
            <a:r>
              <a:rPr lang="en-ZA" dirty="0" smtClean="0"/>
              <a:t>Separated with an underscore ‘_’ character</a:t>
            </a:r>
          </a:p>
          <a:p>
            <a:r>
              <a:rPr lang="en-ZA" dirty="0" smtClean="0"/>
              <a:t>Examples</a:t>
            </a:r>
          </a:p>
          <a:p>
            <a:pPr lvl="2"/>
            <a:r>
              <a:rPr lang="en-ZA" sz="2000" dirty="0" smtClean="0">
                <a:latin typeface="Arial" pitchFamily="34" charset="0"/>
                <a:cs typeface="Arial" pitchFamily="34" charset="0"/>
              </a:rPr>
              <a:t>CPP_ENA_ATT_12:23:34:45:56:67:78:89</a:t>
            </a:r>
          </a:p>
          <a:p>
            <a:pPr lvl="2"/>
            <a:r>
              <a:rPr lang="en-ZA" sz="2000" dirty="0" smtClean="0">
                <a:latin typeface="Arial" pitchFamily="34" charset="0"/>
                <a:cs typeface="Arial" pitchFamily="34" charset="0"/>
              </a:rPr>
              <a:t>SKP_ACK_ENA_ATT_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12:23:34:45:56:67:78:89</a:t>
            </a:r>
          </a:p>
          <a:p>
            <a:pPr lvl="2"/>
            <a:r>
              <a:rPr lang="en-ZA" sz="2000" dirty="0" smtClean="0">
                <a:latin typeface="Arial" pitchFamily="34" charset="0"/>
                <a:cs typeface="Arial" pitchFamily="34" charset="0"/>
              </a:rPr>
              <a:t>CPP_STR_CON</a:t>
            </a:r>
          </a:p>
          <a:p>
            <a:pPr lvl="2"/>
            <a:r>
              <a:rPr lang="en-ZA" sz="2000" dirty="0" smtClean="0">
                <a:latin typeface="Arial" pitchFamily="34" charset="0"/>
                <a:cs typeface="Arial" pitchFamily="34" charset="0"/>
              </a:rPr>
              <a:t>SKP_STR_12:23:34:45:56:67:78:89</a:t>
            </a: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lvl="2"/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907</TotalTime>
  <Words>348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Computer Science Honours 2012</vt:lpstr>
      <vt:lpstr>The Presentation</vt:lpstr>
      <vt:lpstr>The Motivation</vt:lpstr>
      <vt:lpstr>The Motivation</vt:lpstr>
      <vt:lpstr>The Overview</vt:lpstr>
      <vt:lpstr>The Approach</vt:lpstr>
      <vt:lpstr>The Approach</vt:lpstr>
      <vt:lpstr>The Design – Program Structure</vt:lpstr>
      <vt:lpstr>The Design – Program Structure</vt:lpstr>
      <vt:lpstr>The Design – Component Layout</vt:lpstr>
      <vt:lpstr>The Design – Component Layout</vt:lpstr>
      <vt:lpstr>The Design - AVDECC</vt:lpstr>
      <vt:lpstr>The Design - AVDECC</vt:lpstr>
      <vt:lpstr>The Demonstration</vt:lpstr>
      <vt:lpstr>The Future</vt:lpstr>
      <vt:lpstr>The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Honours 2012</dc:title>
  <dc:creator>M.Hedges</dc:creator>
  <cp:lastModifiedBy>MitchHedges</cp:lastModifiedBy>
  <cp:revision>128</cp:revision>
  <dcterms:created xsi:type="dcterms:W3CDTF">2012-02-29T21:03:21Z</dcterms:created>
  <dcterms:modified xsi:type="dcterms:W3CDTF">2012-10-29T08:15:41Z</dcterms:modified>
</cp:coreProperties>
</file>