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15"/>
  </p:notesMasterIdLst>
  <p:sldIdLst>
    <p:sldId id="256" r:id="rId2"/>
    <p:sldId id="257" r:id="rId3"/>
    <p:sldId id="258" r:id="rId4"/>
    <p:sldId id="265" r:id="rId5"/>
    <p:sldId id="259" r:id="rId6"/>
    <p:sldId id="266" r:id="rId7"/>
    <p:sldId id="260" r:id="rId8"/>
    <p:sldId id="267" r:id="rId9"/>
    <p:sldId id="268" r:id="rId10"/>
    <p:sldId id="269" r:id="rId11"/>
    <p:sldId id="261" r:id="rId12"/>
    <p:sldId id="263" r:id="rId13"/>
    <p:sldId id="264"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0000" autoAdjust="0"/>
  </p:normalViewPr>
  <p:slideViewPr>
    <p:cSldViewPr>
      <p:cViewPr varScale="1">
        <p:scale>
          <a:sx n="55" d="100"/>
          <a:sy n="55" d="100"/>
        </p:scale>
        <p:origin x="-732"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9D9F5B-F340-40C0-A136-69D5316751B0}" type="datetimeFigureOut">
              <a:rPr lang="en-ZA" smtClean="0"/>
              <a:t>2013-10-28</a:t>
            </a:fld>
            <a:endParaRPr lang="en-Z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32F1E1-15CF-4923-93A3-0FAF168B9BF4}" type="slidenum">
              <a:rPr lang="en-ZA" smtClean="0"/>
              <a:t>‹#›</a:t>
            </a:fld>
            <a:endParaRPr lang="en-ZA"/>
          </a:p>
        </p:txBody>
      </p:sp>
    </p:spTree>
    <p:extLst>
      <p:ext uri="{BB962C8B-B14F-4D97-AF65-F5344CB8AC3E}">
        <p14:creationId xmlns:p14="http://schemas.microsoft.com/office/powerpoint/2010/main" val="1486472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Once the object has been detected in the video stream the </a:t>
            </a:r>
            <a:r>
              <a:rPr lang="en-ZA" dirty="0" err="1" smtClean="0"/>
              <a:t>quadcopter</a:t>
            </a:r>
            <a:r>
              <a:rPr lang="en-ZA" dirty="0" smtClean="0"/>
              <a:t> needs to make flight decisions based on the objects position. This was implemented by using the rectangle around the object to determine the </a:t>
            </a:r>
            <a:r>
              <a:rPr lang="en-ZA" dirty="0" err="1" smtClean="0"/>
              <a:t>center</a:t>
            </a:r>
            <a:r>
              <a:rPr lang="en-ZA" dirty="0" smtClean="0"/>
              <a:t> point of the object. The processed video stream was then divided into nine quadrants. These quadrants are not all equally sized but rather slightly pushed to the edge of the video stream to create a larger quadrant in the </a:t>
            </a:r>
            <a:r>
              <a:rPr lang="en-ZA" dirty="0" err="1" smtClean="0"/>
              <a:t>center</a:t>
            </a:r>
            <a:r>
              <a:rPr lang="en-ZA" dirty="0" smtClean="0"/>
              <a:t>.</a:t>
            </a:r>
          </a:p>
          <a:p>
            <a:endParaRPr lang="en-US" dirty="0" smtClean="0"/>
          </a:p>
          <a:p>
            <a:r>
              <a:rPr lang="en-ZA" dirty="0" smtClean="0"/>
              <a:t>Flight commands are then sent to the AR Drone according to which quadrant the </a:t>
            </a:r>
            <a:r>
              <a:rPr lang="en-ZA" dirty="0" err="1" smtClean="0"/>
              <a:t>center</a:t>
            </a:r>
            <a:r>
              <a:rPr lang="en-ZA" dirty="0" smtClean="0"/>
              <a:t> of the tracked object falls into. In quadrant 4, the pitch of the AR Drone is set to move the drone forward. However, this forward motion cannot continue in definitely as the drone would crash in to the object it is tracking eventually. To prevent this, the program calculates the tracked objects total area (width x height) using the </a:t>
            </a:r>
            <a:r>
              <a:rPr lang="en-ZA" dirty="0" err="1" smtClean="0"/>
              <a:t>recrtangle</a:t>
            </a:r>
            <a:r>
              <a:rPr lang="en-ZA" dirty="0" smtClean="0"/>
              <a:t> that was drawn around to object. If this area is under a certain threshold to drone executes the forward motion. Otherwise the drone holds it's position a certain distance away from the object.</a:t>
            </a:r>
            <a:endParaRPr lang="en-ZA" dirty="0"/>
          </a:p>
        </p:txBody>
      </p:sp>
      <p:sp>
        <p:nvSpPr>
          <p:cNvPr id="4" name="Slide Number Placeholder 3"/>
          <p:cNvSpPr>
            <a:spLocks noGrp="1"/>
          </p:cNvSpPr>
          <p:nvPr>
            <p:ph type="sldNum" sz="quarter" idx="10"/>
          </p:nvPr>
        </p:nvSpPr>
        <p:spPr/>
        <p:txBody>
          <a:bodyPr/>
          <a:lstStyle/>
          <a:p>
            <a:fld id="{A132F1E1-15CF-4923-93A3-0FAF168B9BF4}" type="slidenum">
              <a:rPr lang="en-ZA" smtClean="0"/>
              <a:t>6</a:t>
            </a:fld>
            <a:endParaRPr lang="en-ZA"/>
          </a:p>
        </p:txBody>
      </p:sp>
    </p:spTree>
    <p:extLst>
      <p:ext uri="{BB962C8B-B14F-4D97-AF65-F5344CB8AC3E}">
        <p14:creationId xmlns:p14="http://schemas.microsoft.com/office/powerpoint/2010/main" val="637997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a:t>
            </a:r>
            <a:r>
              <a:rPr lang="en-US" baseline="0" dirty="0" smtClean="0"/>
              <a:t> – </a:t>
            </a:r>
            <a:r>
              <a:rPr lang="en-US" baseline="0" dirty="0" err="1" smtClean="0"/>
              <a:t>greg</a:t>
            </a:r>
            <a:r>
              <a:rPr lang="en-US" baseline="0" dirty="0" smtClean="0"/>
              <a:t> playing games.</a:t>
            </a:r>
            <a:endParaRPr lang="en-ZA" dirty="0"/>
          </a:p>
        </p:txBody>
      </p:sp>
      <p:sp>
        <p:nvSpPr>
          <p:cNvPr id="4" name="Slide Number Placeholder 3"/>
          <p:cNvSpPr>
            <a:spLocks noGrp="1"/>
          </p:cNvSpPr>
          <p:nvPr>
            <p:ph type="sldNum" sz="quarter" idx="10"/>
          </p:nvPr>
        </p:nvSpPr>
        <p:spPr/>
        <p:txBody>
          <a:bodyPr/>
          <a:lstStyle/>
          <a:p>
            <a:fld id="{A132F1E1-15CF-4923-93A3-0FAF168B9BF4}" type="slidenum">
              <a:rPr lang="en-ZA" smtClean="0"/>
              <a:t>7</a:t>
            </a:fld>
            <a:endParaRPr lang="en-ZA"/>
          </a:p>
        </p:txBody>
      </p:sp>
    </p:spTree>
    <p:extLst>
      <p:ext uri="{BB962C8B-B14F-4D97-AF65-F5344CB8AC3E}">
        <p14:creationId xmlns:p14="http://schemas.microsoft.com/office/powerpoint/2010/main" val="2248109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Trained for 3 faces</a:t>
            </a:r>
            <a:endParaRPr lang="en-ZA" dirty="0"/>
          </a:p>
        </p:txBody>
      </p:sp>
      <p:sp>
        <p:nvSpPr>
          <p:cNvPr id="4" name="Slide Number Placeholder 3"/>
          <p:cNvSpPr>
            <a:spLocks noGrp="1"/>
          </p:cNvSpPr>
          <p:nvPr>
            <p:ph type="sldNum" sz="quarter" idx="10"/>
          </p:nvPr>
        </p:nvSpPr>
        <p:spPr/>
        <p:txBody>
          <a:bodyPr/>
          <a:lstStyle/>
          <a:p>
            <a:fld id="{A132F1E1-15CF-4923-93A3-0FAF168B9BF4}" type="slidenum">
              <a:rPr lang="en-ZA" smtClean="0"/>
              <a:t>10</a:t>
            </a:fld>
            <a:endParaRPr lang="en-ZA"/>
          </a:p>
        </p:txBody>
      </p:sp>
    </p:spTree>
    <p:extLst>
      <p:ext uri="{BB962C8B-B14F-4D97-AF65-F5344CB8AC3E}">
        <p14:creationId xmlns:p14="http://schemas.microsoft.com/office/powerpoint/2010/main" val="661014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The results from tests performed on the AR Drone were positive and highlighted many of the strengths and weaknesses that need to be considered when implementing a detection, recognition and tracking system for the drone. Many of the algorithms encountered problems with the detection of false positives and this impeded the drones ability to track a subject completely accurately. There were limitations on the distances at which algorithms could successfully track their subjects. This limitation is a consequence of many factors such as image pixel density, frame frequency and the lighting in a tracking environment. It is expected that the drones capable tracking distances would increase by making use of a higher quality camera and algorithms with more elaborate detection mechanisms. The inertial movement of the drone caused some flight test results to vary especially due to the small size of the testing environment. On a larger scale, the drones inertial movement is expected to become negligible to an extent. The relatively few number of angle that subjects were able to be detected at required tests to be performed in fairly ideal conditions. Advanced searching algorithms could be employed to assess an environment at as many angles as possible to deal with this limitation. When performing recognition, there was a small amount of time needed to process a detected subject. This led to significant delays in tracking command execution and limited the speed at which an object was able to move whilst successfully performing tracking. Toward the end of testing, the drones components became slightly damaged from test flight crashes and made some flight movements unpredictable. The drone was successfully able to detect, recognise and track various subjects during tests and provided useful insight into the AR Drones capability and limitations.</a:t>
            </a:r>
            <a:endParaRPr lang="en-ZA" dirty="0"/>
          </a:p>
        </p:txBody>
      </p:sp>
      <p:sp>
        <p:nvSpPr>
          <p:cNvPr id="4" name="Slide Number Placeholder 3"/>
          <p:cNvSpPr>
            <a:spLocks noGrp="1"/>
          </p:cNvSpPr>
          <p:nvPr>
            <p:ph type="sldNum" sz="quarter" idx="10"/>
          </p:nvPr>
        </p:nvSpPr>
        <p:spPr/>
        <p:txBody>
          <a:bodyPr/>
          <a:lstStyle/>
          <a:p>
            <a:fld id="{A132F1E1-15CF-4923-93A3-0FAF168B9BF4}" type="slidenum">
              <a:rPr lang="en-ZA" smtClean="0"/>
              <a:t>11</a:t>
            </a:fld>
            <a:endParaRPr lang="en-ZA"/>
          </a:p>
        </p:txBody>
      </p:sp>
    </p:spTree>
    <p:extLst>
      <p:ext uri="{BB962C8B-B14F-4D97-AF65-F5344CB8AC3E}">
        <p14:creationId xmlns:p14="http://schemas.microsoft.com/office/powerpoint/2010/main" val="4242106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The results from tests performed on the AR Drone were positive and highlighted many of the strengths and weaknesses that need to be considered when implementing a detection, recognition and tracking system for the drone. Many of the algorithms encountered problems with the detection of false positives and this impeded the drones ability to track a subject completely accurately. There were limitations on the distances at which algorithms could successfully track their subjects. This limitation is a consequence of many factors such as image pixel density, frame frequency and the lighting in a tracking environment. It is expected that the drones capable tracking distances would increase by making use of a higher quality camera and algorithms with more elaborate detection mechanisms. The inertial movement of the drone caused some flight test results to vary especially due to the small size of the testing environment. On a larger scale, the drones inertial movement is expected to become negligible to an extent. The relatively few number of angle that subjects were able to be detected at required tests to be performed in fairly ideal conditions. Advanced searching algorithms could be employed to assess an environment at as many angles as possible to deal with this limitation. When performing recognition, there was a small amount of time needed to process a detected subject. This led to significant delays in tracking command execution and limited the speed at which an object was able to move whilst successfully performing tracking. Toward the end of testing, the drones components became slightly damaged from test flight crashes and made some flight movements unpredictable. The drone was successfully able to detect, recognise and track various subjects during tests and provided useful insight into the AR Drones capability and limitations.</a:t>
            </a:r>
            <a:endParaRPr lang="en-ZA" dirty="0"/>
          </a:p>
        </p:txBody>
      </p:sp>
      <p:sp>
        <p:nvSpPr>
          <p:cNvPr id="4" name="Slide Number Placeholder 3"/>
          <p:cNvSpPr>
            <a:spLocks noGrp="1"/>
          </p:cNvSpPr>
          <p:nvPr>
            <p:ph type="sldNum" sz="quarter" idx="10"/>
          </p:nvPr>
        </p:nvSpPr>
        <p:spPr/>
        <p:txBody>
          <a:bodyPr/>
          <a:lstStyle/>
          <a:p>
            <a:fld id="{A132F1E1-15CF-4923-93A3-0FAF168B9BF4}" type="slidenum">
              <a:rPr lang="en-ZA" smtClean="0"/>
              <a:t>12</a:t>
            </a:fld>
            <a:endParaRPr lang="en-ZA"/>
          </a:p>
        </p:txBody>
      </p:sp>
    </p:spTree>
    <p:extLst>
      <p:ext uri="{BB962C8B-B14F-4D97-AF65-F5344CB8AC3E}">
        <p14:creationId xmlns:p14="http://schemas.microsoft.com/office/powerpoint/2010/main" val="3332455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4056EFF-A4B7-41DA-A506-8B796DBF70FE}" type="datetimeFigureOut">
              <a:rPr lang="en-ZA" smtClean="0"/>
              <a:t>2013-10-28</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3E3ADD3F-8159-44D8-9784-44F9BF8C8AE2}" type="slidenum">
              <a:rPr lang="en-ZA" smtClean="0"/>
              <a:t>‹#›</a:t>
            </a:fld>
            <a:endParaRPr lang="en-Z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056EFF-A4B7-41DA-A506-8B796DBF70FE}" type="datetimeFigureOut">
              <a:rPr lang="en-ZA" smtClean="0"/>
              <a:t>2013-10-28</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3E3ADD3F-8159-44D8-9784-44F9BF8C8AE2}" type="slidenum">
              <a:rPr lang="en-ZA" smtClean="0"/>
              <a:t>‹#›</a:t>
            </a:fld>
            <a:endParaRPr lang="en-Z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64056EFF-A4B7-41DA-A506-8B796DBF70FE}" type="datetimeFigureOut">
              <a:rPr lang="en-ZA" smtClean="0"/>
              <a:t>2013-10-28</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3E3ADD3F-8159-44D8-9784-44F9BF8C8AE2}" type="slidenum">
              <a:rPr lang="en-ZA" smtClean="0"/>
              <a:t>‹#›</a:t>
            </a:fld>
            <a:endParaRPr lang="en-ZA"/>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056EFF-A4B7-41DA-A506-8B796DBF70FE}" type="datetimeFigureOut">
              <a:rPr lang="en-ZA" smtClean="0"/>
              <a:t>2013-10-28</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3E3ADD3F-8159-44D8-9784-44F9BF8C8AE2}" type="slidenum">
              <a:rPr lang="en-ZA" smtClean="0"/>
              <a:t>‹#›</a:t>
            </a:fld>
            <a:endParaRPr lang="en-ZA"/>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056EFF-A4B7-41DA-A506-8B796DBF70FE}" type="datetimeFigureOut">
              <a:rPr lang="en-ZA" smtClean="0"/>
              <a:t>2013-10-28</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3E3ADD3F-8159-44D8-9784-44F9BF8C8AE2}" type="slidenum">
              <a:rPr lang="en-ZA" smtClean="0"/>
              <a:t>‹#›</a:t>
            </a:fld>
            <a:endParaRPr lang="en-Z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64056EFF-A4B7-41DA-A506-8B796DBF70FE}" type="datetimeFigureOut">
              <a:rPr lang="en-ZA" smtClean="0"/>
              <a:t>2013-10-28</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3E3ADD3F-8159-44D8-9784-44F9BF8C8AE2}" type="slidenum">
              <a:rPr lang="en-ZA" smtClean="0"/>
              <a:t>‹#›</a:t>
            </a:fld>
            <a:endParaRPr lang="en-ZA"/>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4056EFF-A4B7-41DA-A506-8B796DBF70FE}" type="datetimeFigureOut">
              <a:rPr lang="en-ZA" smtClean="0"/>
              <a:t>2013-10-28</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3E3ADD3F-8159-44D8-9784-44F9BF8C8AE2}" type="slidenum">
              <a:rPr lang="en-ZA" smtClean="0"/>
              <a:t>‹#›</a:t>
            </a:fld>
            <a:endParaRPr lang="en-Z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056EFF-A4B7-41DA-A506-8B796DBF70FE}" type="datetimeFigureOut">
              <a:rPr lang="en-ZA" smtClean="0"/>
              <a:t>2013-10-28</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3E3ADD3F-8159-44D8-9784-44F9BF8C8AE2}" type="slidenum">
              <a:rPr lang="en-ZA" smtClean="0"/>
              <a:t>‹#›</a:t>
            </a:fld>
            <a:endParaRPr lang="en-Z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64056EFF-A4B7-41DA-A506-8B796DBF70FE}" type="datetimeFigureOut">
              <a:rPr lang="en-ZA" smtClean="0"/>
              <a:t>2013-10-28</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3E3ADD3F-8159-44D8-9784-44F9BF8C8AE2}" type="slidenum">
              <a:rPr lang="en-ZA" smtClean="0"/>
              <a:t>‹#›</a:t>
            </a:fld>
            <a:endParaRPr lang="en-Z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64056EFF-A4B7-41DA-A506-8B796DBF70FE}" type="datetimeFigureOut">
              <a:rPr lang="en-ZA" smtClean="0"/>
              <a:t>2013-10-28</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3E3ADD3F-8159-44D8-9784-44F9BF8C8AE2}" type="slidenum">
              <a:rPr lang="en-ZA" smtClean="0"/>
              <a:t>‹#›</a:t>
            </a:fld>
            <a:endParaRPr lang="en-ZA"/>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056EFF-A4B7-41DA-A506-8B796DBF70FE}" type="datetimeFigureOut">
              <a:rPr lang="en-ZA" smtClean="0"/>
              <a:t>2013-10-28</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3E3ADD3F-8159-44D8-9784-44F9BF8C8AE2}" type="slidenum">
              <a:rPr lang="en-ZA" smtClean="0"/>
              <a:t>‹#›</a:t>
            </a:fld>
            <a:endParaRPr lang="en-ZA"/>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64056EFF-A4B7-41DA-A506-8B796DBF70FE}" type="datetimeFigureOut">
              <a:rPr lang="en-ZA" smtClean="0"/>
              <a:t>2013-10-28</a:t>
            </a:fld>
            <a:endParaRPr lang="en-ZA"/>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ZA"/>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3E3ADD3F-8159-44D8-9784-44F9BF8C8AE2}" type="slidenum">
              <a:rPr lang="en-ZA" smtClean="0"/>
              <a:t>‹#›</a:t>
            </a:fld>
            <a:endParaRPr lang="en-ZA"/>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ZA" dirty="0" smtClean="0"/>
              <a:t>Autonomous target </a:t>
            </a:r>
            <a:r>
              <a:rPr lang="en-ZA" dirty="0"/>
              <a:t>detection, recognition and tracking using the Parrot AR Drone</a:t>
            </a:r>
          </a:p>
        </p:txBody>
      </p:sp>
      <p:sp>
        <p:nvSpPr>
          <p:cNvPr id="3" name="Subtitle 2"/>
          <p:cNvSpPr>
            <a:spLocks noGrp="1"/>
          </p:cNvSpPr>
          <p:nvPr>
            <p:ph type="subTitle" idx="1"/>
          </p:nvPr>
        </p:nvSpPr>
        <p:spPr/>
        <p:txBody>
          <a:bodyPr/>
          <a:lstStyle/>
          <a:p>
            <a:r>
              <a:rPr lang="en-US" dirty="0" smtClean="0"/>
              <a:t>Oliver </a:t>
            </a:r>
            <a:r>
              <a:rPr lang="en-US" dirty="0" err="1" smtClean="0"/>
              <a:t>Boyers</a:t>
            </a:r>
            <a:endParaRPr lang="en-US" dirty="0" smtClean="0"/>
          </a:p>
          <a:p>
            <a:r>
              <a:rPr lang="en-US" dirty="0" smtClean="0"/>
              <a:t>Supervisor: James </a:t>
            </a:r>
            <a:r>
              <a:rPr lang="en-US" dirty="0" err="1" smtClean="0"/>
              <a:t>Connan</a:t>
            </a:r>
            <a:endParaRPr lang="en-ZA" dirty="0"/>
          </a:p>
        </p:txBody>
      </p:sp>
    </p:spTree>
    <p:extLst>
      <p:ext uri="{BB962C8B-B14F-4D97-AF65-F5344CB8AC3E}">
        <p14:creationId xmlns:p14="http://schemas.microsoft.com/office/powerpoint/2010/main" val="14720714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faces.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474913" y="2674938"/>
            <a:ext cx="4202112" cy="3451225"/>
          </a:xfrm>
        </p:spPr>
      </p:pic>
      <p:sp>
        <p:nvSpPr>
          <p:cNvPr id="3" name="Title 2"/>
          <p:cNvSpPr>
            <a:spLocks noGrp="1"/>
          </p:cNvSpPr>
          <p:nvPr>
            <p:ph type="title"/>
          </p:nvPr>
        </p:nvSpPr>
        <p:spPr/>
        <p:txBody>
          <a:bodyPr/>
          <a:lstStyle/>
          <a:p>
            <a:r>
              <a:rPr lang="en-US" dirty="0" err="1" smtClean="0"/>
              <a:t>Fisherfaces</a:t>
            </a:r>
            <a:r>
              <a:rPr lang="en-US" dirty="0" smtClean="0"/>
              <a:t> Recognition</a:t>
            </a:r>
            <a:endParaRPr lang="en-ZA" dirty="0"/>
          </a:p>
        </p:txBody>
      </p:sp>
    </p:spTree>
    <p:extLst>
      <p:ext uri="{BB962C8B-B14F-4D97-AF65-F5344CB8AC3E}">
        <p14:creationId xmlns:p14="http://schemas.microsoft.com/office/powerpoint/2010/main" val="4317176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Viola Jones Results at 1m:</a:t>
            </a:r>
          </a:p>
          <a:p>
            <a:endParaRPr lang="en-US" dirty="0"/>
          </a:p>
          <a:p>
            <a:endParaRPr lang="en-US" dirty="0" smtClean="0"/>
          </a:p>
          <a:p>
            <a:endParaRPr lang="en-US" dirty="0"/>
          </a:p>
          <a:p>
            <a:r>
              <a:rPr lang="en-US" dirty="0" smtClean="0"/>
              <a:t>Distance capabilities</a:t>
            </a:r>
          </a:p>
          <a:p>
            <a:r>
              <a:rPr lang="en-US" dirty="0" smtClean="0"/>
              <a:t>Angle capabilities</a:t>
            </a:r>
          </a:p>
          <a:p>
            <a:endParaRPr lang="en-ZA" dirty="0"/>
          </a:p>
        </p:txBody>
      </p:sp>
      <p:sp>
        <p:nvSpPr>
          <p:cNvPr id="3" name="Title 2"/>
          <p:cNvSpPr>
            <a:spLocks noGrp="1"/>
          </p:cNvSpPr>
          <p:nvPr>
            <p:ph type="title"/>
          </p:nvPr>
        </p:nvSpPr>
        <p:spPr/>
        <p:txBody>
          <a:bodyPr/>
          <a:lstStyle/>
          <a:p>
            <a:r>
              <a:rPr lang="en-US" dirty="0" smtClean="0"/>
              <a:t>Results and limitations</a:t>
            </a:r>
            <a:endParaRPr lang="en-ZA" dirty="0"/>
          </a:p>
        </p:txBody>
      </p:sp>
      <p:pic>
        <p:nvPicPr>
          <p:cNvPr id="1026" name="Picture 2" descr="C:\Users\g10b3981\Dropbox\Project\Project Presentation Seminars\VJ Result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98" y="3140968"/>
            <a:ext cx="7295853" cy="937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77333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Higher quality camera</a:t>
            </a:r>
          </a:p>
          <a:p>
            <a:r>
              <a:rPr lang="en-US" dirty="0" smtClean="0"/>
              <a:t>Algorithm selection function</a:t>
            </a:r>
          </a:p>
          <a:p>
            <a:r>
              <a:rPr lang="en-US" dirty="0" smtClean="0"/>
              <a:t>3D mapping</a:t>
            </a:r>
          </a:p>
          <a:p>
            <a:r>
              <a:rPr lang="en-US" dirty="0" smtClean="0"/>
              <a:t>Onboard computer</a:t>
            </a:r>
          </a:p>
          <a:p>
            <a:r>
              <a:rPr lang="en-US" dirty="0" smtClean="0"/>
              <a:t>More robust drone</a:t>
            </a:r>
            <a:endParaRPr lang="en-ZA" dirty="0"/>
          </a:p>
        </p:txBody>
      </p:sp>
      <p:sp>
        <p:nvSpPr>
          <p:cNvPr id="3" name="Title 2"/>
          <p:cNvSpPr>
            <a:spLocks noGrp="1"/>
          </p:cNvSpPr>
          <p:nvPr>
            <p:ph type="title"/>
          </p:nvPr>
        </p:nvSpPr>
        <p:spPr/>
        <p:txBody>
          <a:bodyPr/>
          <a:lstStyle/>
          <a:p>
            <a:r>
              <a:rPr lang="en-US" dirty="0" smtClean="0"/>
              <a:t>Future Work</a:t>
            </a:r>
            <a:endParaRPr lang="en-ZA" dirty="0"/>
          </a:p>
        </p:txBody>
      </p:sp>
    </p:spTree>
    <p:extLst>
      <p:ext uri="{BB962C8B-B14F-4D97-AF65-F5344CB8AC3E}">
        <p14:creationId xmlns:p14="http://schemas.microsoft.com/office/powerpoint/2010/main" val="12907759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ZA"/>
          </a:p>
        </p:txBody>
      </p:sp>
      <p:sp>
        <p:nvSpPr>
          <p:cNvPr id="3" name="Title 2"/>
          <p:cNvSpPr>
            <a:spLocks noGrp="1"/>
          </p:cNvSpPr>
          <p:nvPr>
            <p:ph type="title"/>
          </p:nvPr>
        </p:nvSpPr>
        <p:spPr/>
        <p:txBody>
          <a:bodyPr/>
          <a:lstStyle/>
          <a:p>
            <a:r>
              <a:rPr lang="en-US" dirty="0" smtClean="0"/>
              <a:t>Questions?</a:t>
            </a:r>
            <a:endParaRPr lang="en-ZA" dirty="0"/>
          </a:p>
        </p:txBody>
      </p:sp>
    </p:spTree>
    <p:extLst>
      <p:ext uri="{BB962C8B-B14F-4D97-AF65-F5344CB8AC3E}">
        <p14:creationId xmlns:p14="http://schemas.microsoft.com/office/powerpoint/2010/main" val="22902103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Project Goals</a:t>
            </a:r>
          </a:p>
          <a:p>
            <a:r>
              <a:rPr lang="en-US" dirty="0" smtClean="0"/>
              <a:t>System Design</a:t>
            </a:r>
          </a:p>
          <a:p>
            <a:r>
              <a:rPr lang="en-US" dirty="0" smtClean="0"/>
              <a:t>Implementation</a:t>
            </a:r>
          </a:p>
          <a:p>
            <a:r>
              <a:rPr lang="en-US" dirty="0" smtClean="0"/>
              <a:t>Video Demo</a:t>
            </a:r>
          </a:p>
          <a:p>
            <a:r>
              <a:rPr lang="en-US" dirty="0" smtClean="0"/>
              <a:t>Results</a:t>
            </a:r>
          </a:p>
          <a:p>
            <a:r>
              <a:rPr lang="en-US" dirty="0" smtClean="0"/>
              <a:t>Limitations</a:t>
            </a:r>
          </a:p>
          <a:p>
            <a:r>
              <a:rPr lang="en-US" dirty="0" smtClean="0"/>
              <a:t>Future Work</a:t>
            </a:r>
          </a:p>
          <a:p>
            <a:r>
              <a:rPr lang="en-US" dirty="0" smtClean="0"/>
              <a:t>Questions?</a:t>
            </a:r>
            <a:endParaRPr lang="en-ZA" dirty="0"/>
          </a:p>
        </p:txBody>
      </p:sp>
      <p:sp>
        <p:nvSpPr>
          <p:cNvPr id="3" name="Title 2"/>
          <p:cNvSpPr>
            <a:spLocks noGrp="1"/>
          </p:cNvSpPr>
          <p:nvPr>
            <p:ph type="title"/>
          </p:nvPr>
        </p:nvSpPr>
        <p:spPr/>
        <p:txBody>
          <a:bodyPr/>
          <a:lstStyle/>
          <a:p>
            <a:r>
              <a:rPr lang="en-US" dirty="0" smtClean="0"/>
              <a:t>Overview</a:t>
            </a:r>
            <a:endParaRPr lang="en-ZA" dirty="0"/>
          </a:p>
        </p:txBody>
      </p:sp>
    </p:spTree>
    <p:extLst>
      <p:ext uri="{BB962C8B-B14F-4D97-AF65-F5344CB8AC3E}">
        <p14:creationId xmlns:p14="http://schemas.microsoft.com/office/powerpoint/2010/main" val="22319820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Create a system </a:t>
            </a:r>
            <a:r>
              <a:rPr lang="en-US" dirty="0" smtClean="0"/>
              <a:t>that </a:t>
            </a:r>
            <a:r>
              <a:rPr lang="en-US" dirty="0" smtClean="0"/>
              <a:t>perform various detection techniques</a:t>
            </a:r>
          </a:p>
          <a:p>
            <a:r>
              <a:rPr lang="en-US" dirty="0" smtClean="0"/>
              <a:t>Implement recognition of a detected target</a:t>
            </a:r>
          </a:p>
          <a:p>
            <a:r>
              <a:rPr lang="en-US" dirty="0" smtClean="0"/>
              <a:t>Create an algorithm that sends flight commands to the AR Drone to perform target tracking</a:t>
            </a:r>
          </a:p>
          <a:p>
            <a:r>
              <a:rPr lang="en-US" dirty="0" smtClean="0"/>
              <a:t>Test </a:t>
            </a:r>
            <a:r>
              <a:rPr lang="en-US" dirty="0" smtClean="0"/>
              <a:t>the capabilities of </a:t>
            </a:r>
            <a:r>
              <a:rPr lang="en-US" dirty="0" smtClean="0"/>
              <a:t>each detection and recognition algorithm</a:t>
            </a:r>
            <a:endParaRPr lang="en-ZA" dirty="0"/>
          </a:p>
        </p:txBody>
      </p:sp>
      <p:sp>
        <p:nvSpPr>
          <p:cNvPr id="3" name="Title 2"/>
          <p:cNvSpPr>
            <a:spLocks noGrp="1"/>
          </p:cNvSpPr>
          <p:nvPr>
            <p:ph type="title"/>
          </p:nvPr>
        </p:nvSpPr>
        <p:spPr/>
        <p:txBody>
          <a:bodyPr/>
          <a:lstStyle/>
          <a:p>
            <a:r>
              <a:rPr lang="en-US" dirty="0" smtClean="0"/>
              <a:t>Project Goals</a:t>
            </a:r>
            <a:endParaRPr lang="en-ZA" dirty="0"/>
          </a:p>
        </p:txBody>
      </p:sp>
    </p:spTree>
    <p:extLst>
      <p:ext uri="{BB962C8B-B14F-4D97-AF65-F5344CB8AC3E}">
        <p14:creationId xmlns:p14="http://schemas.microsoft.com/office/powerpoint/2010/main" val="35952787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r>
              <a:rPr lang="en-US" b="1" dirty="0" err="1" smtClean="0"/>
              <a:t>OpenCv</a:t>
            </a:r>
            <a:endParaRPr lang="en-US" b="1" dirty="0" smtClean="0"/>
          </a:p>
          <a:p>
            <a:r>
              <a:rPr lang="en-US" b="1" dirty="0" err="1" smtClean="0"/>
              <a:t>Camshift</a:t>
            </a:r>
            <a:r>
              <a:rPr lang="en-US" b="1" dirty="0" smtClean="0"/>
              <a:t> </a:t>
            </a:r>
            <a:r>
              <a:rPr lang="en-US" dirty="0" smtClean="0"/>
              <a:t>– HSV based tracking</a:t>
            </a:r>
          </a:p>
          <a:p>
            <a:r>
              <a:rPr lang="en-US" b="1" dirty="0" smtClean="0"/>
              <a:t>Viola Jones </a:t>
            </a:r>
            <a:r>
              <a:rPr lang="en-US" dirty="0" smtClean="0"/>
              <a:t>– </a:t>
            </a:r>
            <a:r>
              <a:rPr lang="en-US" dirty="0" err="1" smtClean="0"/>
              <a:t>Haar</a:t>
            </a:r>
            <a:r>
              <a:rPr lang="en-US" dirty="0" smtClean="0"/>
              <a:t> cascade tracking with </a:t>
            </a:r>
            <a:r>
              <a:rPr lang="en-US" dirty="0" err="1" smtClean="0"/>
              <a:t>Adaboost</a:t>
            </a:r>
            <a:r>
              <a:rPr lang="en-US" dirty="0" smtClean="0"/>
              <a:t> training</a:t>
            </a:r>
          </a:p>
          <a:p>
            <a:r>
              <a:rPr lang="en-US" b="1" dirty="0" err="1" smtClean="0"/>
              <a:t>Haar</a:t>
            </a:r>
            <a:r>
              <a:rPr lang="en-US" b="1" dirty="0" smtClean="0"/>
              <a:t> Cascades – </a:t>
            </a:r>
            <a:r>
              <a:rPr lang="en-US" dirty="0" smtClean="0"/>
              <a:t>Eye, face and </a:t>
            </a:r>
            <a:r>
              <a:rPr lang="en-US" dirty="0" err="1" smtClean="0"/>
              <a:t>upperbody</a:t>
            </a:r>
            <a:endParaRPr lang="en-US" b="1" dirty="0" smtClean="0"/>
          </a:p>
          <a:p>
            <a:r>
              <a:rPr lang="en-US" b="1" dirty="0" err="1" smtClean="0"/>
              <a:t>Fiducial</a:t>
            </a:r>
            <a:r>
              <a:rPr lang="en-US" b="1" dirty="0" smtClean="0"/>
              <a:t> Marker Tracking </a:t>
            </a:r>
            <a:r>
              <a:rPr lang="en-US" dirty="0" smtClean="0"/>
              <a:t>– Quadrilateral transformation, </a:t>
            </a:r>
            <a:r>
              <a:rPr lang="en-US" dirty="0" err="1" smtClean="0"/>
              <a:t>fiducial</a:t>
            </a:r>
            <a:r>
              <a:rPr lang="en-US" dirty="0" smtClean="0"/>
              <a:t> matrix </a:t>
            </a:r>
            <a:r>
              <a:rPr lang="en-US" dirty="0" smtClean="0"/>
              <a:t>reconstruction and </a:t>
            </a:r>
            <a:r>
              <a:rPr lang="en-US" dirty="0" err="1" smtClean="0"/>
              <a:t>comparrison</a:t>
            </a:r>
            <a:endParaRPr lang="en-US" dirty="0" smtClean="0"/>
          </a:p>
          <a:p>
            <a:r>
              <a:rPr lang="en-US" b="1" dirty="0" err="1" smtClean="0"/>
              <a:t>Eigenfaces</a:t>
            </a:r>
            <a:r>
              <a:rPr lang="en-US" b="1" dirty="0" smtClean="0"/>
              <a:t> and </a:t>
            </a:r>
            <a:r>
              <a:rPr lang="en-US" b="1" dirty="0" err="1" smtClean="0"/>
              <a:t>Fisherfaces</a:t>
            </a:r>
            <a:r>
              <a:rPr lang="en-US" dirty="0" smtClean="0"/>
              <a:t> </a:t>
            </a:r>
            <a:r>
              <a:rPr lang="en-US" dirty="0"/>
              <a:t>– Linear Discriminant Analysis</a:t>
            </a:r>
            <a:endParaRPr lang="en-ZA" dirty="0"/>
          </a:p>
        </p:txBody>
      </p:sp>
      <p:sp>
        <p:nvSpPr>
          <p:cNvPr id="3" name="Title 2"/>
          <p:cNvSpPr>
            <a:spLocks noGrp="1"/>
          </p:cNvSpPr>
          <p:nvPr>
            <p:ph type="title"/>
          </p:nvPr>
        </p:nvSpPr>
        <p:spPr/>
        <p:txBody>
          <a:bodyPr/>
          <a:lstStyle/>
          <a:p>
            <a:r>
              <a:rPr lang="en-US" dirty="0" smtClean="0"/>
              <a:t>System Design</a:t>
            </a:r>
            <a:endParaRPr lang="en-ZA" dirty="0"/>
          </a:p>
        </p:txBody>
      </p:sp>
    </p:spTree>
    <p:extLst>
      <p:ext uri="{BB962C8B-B14F-4D97-AF65-F5344CB8AC3E}">
        <p14:creationId xmlns:p14="http://schemas.microsoft.com/office/powerpoint/2010/main" val="12875749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err="1" smtClean="0"/>
              <a:t>OpenCV</a:t>
            </a:r>
            <a:r>
              <a:rPr lang="en-US" dirty="0" smtClean="0"/>
              <a:t> – Image processing (</a:t>
            </a:r>
            <a:r>
              <a:rPr lang="en-US" dirty="0" err="1" smtClean="0"/>
              <a:t>Camshift</a:t>
            </a:r>
            <a:r>
              <a:rPr lang="en-US" dirty="0" smtClean="0"/>
              <a:t>, back </a:t>
            </a:r>
            <a:r>
              <a:rPr lang="en-US" dirty="0" err="1" smtClean="0"/>
              <a:t>propogation</a:t>
            </a:r>
            <a:r>
              <a:rPr lang="en-US" dirty="0" smtClean="0"/>
              <a:t>, </a:t>
            </a:r>
            <a:r>
              <a:rPr lang="en-US" dirty="0" err="1" smtClean="0"/>
              <a:t>thresholding</a:t>
            </a:r>
            <a:r>
              <a:rPr lang="en-US" dirty="0" smtClean="0"/>
              <a:t> etc.)</a:t>
            </a:r>
          </a:p>
          <a:p>
            <a:r>
              <a:rPr lang="en-US" b="1" dirty="0" err="1" smtClean="0"/>
              <a:t>CVDrone</a:t>
            </a:r>
            <a:r>
              <a:rPr lang="en-US" b="1" dirty="0" smtClean="0"/>
              <a:t> library </a:t>
            </a:r>
            <a:r>
              <a:rPr lang="en-US" dirty="0" smtClean="0"/>
              <a:t>– Drone connection and Tracking </a:t>
            </a:r>
          </a:p>
          <a:p>
            <a:r>
              <a:rPr lang="en-US" b="1" dirty="0" smtClean="0"/>
              <a:t>EZ – B Robotics IDE </a:t>
            </a:r>
            <a:r>
              <a:rPr lang="en-US" dirty="0" smtClean="0"/>
              <a:t>– </a:t>
            </a:r>
            <a:r>
              <a:rPr lang="en-US" dirty="0" err="1" smtClean="0"/>
              <a:t>Fiducial</a:t>
            </a:r>
            <a:r>
              <a:rPr lang="en-US" dirty="0" smtClean="0"/>
              <a:t> marker recognition, </a:t>
            </a:r>
            <a:r>
              <a:rPr lang="en-US" dirty="0" err="1" smtClean="0"/>
              <a:t>Haar</a:t>
            </a:r>
            <a:r>
              <a:rPr lang="en-US" dirty="0" smtClean="0"/>
              <a:t> Cascades, Viola Jones</a:t>
            </a:r>
          </a:p>
          <a:p>
            <a:r>
              <a:rPr lang="en-US" b="1" dirty="0" smtClean="0"/>
              <a:t>Python</a:t>
            </a:r>
            <a:r>
              <a:rPr lang="en-US" dirty="0" smtClean="0"/>
              <a:t> – </a:t>
            </a:r>
            <a:r>
              <a:rPr lang="en-US" dirty="0" err="1" smtClean="0"/>
              <a:t>Fisherfaces</a:t>
            </a:r>
            <a:r>
              <a:rPr lang="en-US" dirty="0" smtClean="0"/>
              <a:t> Implementation</a:t>
            </a:r>
          </a:p>
          <a:p>
            <a:endParaRPr lang="en-US" dirty="0" smtClean="0"/>
          </a:p>
          <a:p>
            <a:endParaRPr lang="en-ZA" dirty="0"/>
          </a:p>
        </p:txBody>
      </p:sp>
      <p:sp>
        <p:nvSpPr>
          <p:cNvPr id="3" name="Title 2"/>
          <p:cNvSpPr>
            <a:spLocks noGrp="1"/>
          </p:cNvSpPr>
          <p:nvPr>
            <p:ph type="title"/>
          </p:nvPr>
        </p:nvSpPr>
        <p:spPr/>
        <p:txBody>
          <a:bodyPr/>
          <a:lstStyle/>
          <a:p>
            <a:r>
              <a:rPr lang="en-US" dirty="0" smtClean="0"/>
              <a:t>Implementation</a:t>
            </a:r>
            <a:endParaRPr lang="en-ZA" dirty="0"/>
          </a:p>
        </p:txBody>
      </p:sp>
    </p:spTree>
    <p:extLst>
      <p:ext uri="{BB962C8B-B14F-4D97-AF65-F5344CB8AC3E}">
        <p14:creationId xmlns:p14="http://schemas.microsoft.com/office/powerpoint/2010/main" val="10624131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12821" y="2674938"/>
            <a:ext cx="5126296" cy="3451225"/>
          </a:xfrm>
        </p:spPr>
      </p:pic>
      <p:sp>
        <p:nvSpPr>
          <p:cNvPr id="3" name="Title 2"/>
          <p:cNvSpPr>
            <a:spLocks noGrp="1"/>
          </p:cNvSpPr>
          <p:nvPr>
            <p:ph type="title"/>
          </p:nvPr>
        </p:nvSpPr>
        <p:spPr/>
        <p:txBody>
          <a:bodyPr/>
          <a:lstStyle/>
          <a:p>
            <a:r>
              <a:rPr lang="en-US" dirty="0" smtClean="0"/>
              <a:t>Tracking Implementation</a:t>
            </a:r>
            <a:endParaRPr lang="en-ZA" dirty="0"/>
          </a:p>
        </p:txBody>
      </p:sp>
    </p:spTree>
    <p:extLst>
      <p:ext uri="{BB962C8B-B14F-4D97-AF65-F5344CB8AC3E}">
        <p14:creationId xmlns:p14="http://schemas.microsoft.com/office/powerpoint/2010/main" val="7664462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est 11.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971600" y="1412776"/>
            <a:ext cx="6886451" cy="4770919"/>
          </a:xfrm>
        </p:spPr>
      </p:pic>
      <p:sp>
        <p:nvSpPr>
          <p:cNvPr id="3" name="Title 2"/>
          <p:cNvSpPr>
            <a:spLocks noGrp="1"/>
          </p:cNvSpPr>
          <p:nvPr>
            <p:ph type="title"/>
          </p:nvPr>
        </p:nvSpPr>
        <p:spPr/>
        <p:txBody>
          <a:bodyPr/>
          <a:lstStyle/>
          <a:p>
            <a:r>
              <a:rPr lang="en-US" dirty="0" err="1" smtClean="0"/>
              <a:t>Camshift</a:t>
            </a:r>
            <a:r>
              <a:rPr lang="en-US" dirty="0" smtClean="0"/>
              <a:t> Tracking Demonstration</a:t>
            </a:r>
            <a:endParaRPr lang="en-ZA" dirty="0"/>
          </a:p>
        </p:txBody>
      </p:sp>
    </p:spTree>
    <p:extLst>
      <p:ext uri="{BB962C8B-B14F-4D97-AF65-F5344CB8AC3E}">
        <p14:creationId xmlns:p14="http://schemas.microsoft.com/office/powerpoint/2010/main" val="17733527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est 10.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71538" y="2676525"/>
            <a:ext cx="7408862" cy="3446463"/>
          </a:xfrm>
        </p:spPr>
      </p:pic>
      <p:sp>
        <p:nvSpPr>
          <p:cNvPr id="3" name="Title 2"/>
          <p:cNvSpPr>
            <a:spLocks noGrp="1"/>
          </p:cNvSpPr>
          <p:nvPr>
            <p:ph type="title"/>
          </p:nvPr>
        </p:nvSpPr>
        <p:spPr/>
        <p:txBody>
          <a:bodyPr/>
          <a:lstStyle/>
          <a:p>
            <a:r>
              <a:rPr lang="en-US" dirty="0" err="1" smtClean="0"/>
              <a:t>Fiducial</a:t>
            </a:r>
            <a:r>
              <a:rPr lang="en-US" dirty="0" smtClean="0"/>
              <a:t> Marker Tracking Demo</a:t>
            </a:r>
            <a:endParaRPr lang="en-ZA" dirty="0"/>
          </a:p>
        </p:txBody>
      </p:sp>
    </p:spTree>
    <p:extLst>
      <p:ext uri="{BB962C8B-B14F-4D97-AF65-F5344CB8AC3E}">
        <p14:creationId xmlns:p14="http://schemas.microsoft.com/office/powerpoint/2010/main" val="25342557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est 4.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71538" y="2676525"/>
            <a:ext cx="7408862" cy="3446463"/>
          </a:xfrm>
        </p:spPr>
      </p:pic>
      <p:sp>
        <p:nvSpPr>
          <p:cNvPr id="3" name="Title 2"/>
          <p:cNvSpPr>
            <a:spLocks noGrp="1"/>
          </p:cNvSpPr>
          <p:nvPr>
            <p:ph type="title"/>
          </p:nvPr>
        </p:nvSpPr>
        <p:spPr/>
        <p:txBody>
          <a:bodyPr/>
          <a:lstStyle/>
          <a:p>
            <a:r>
              <a:rPr lang="en-US" dirty="0" err="1" smtClean="0"/>
              <a:t>Fiducial</a:t>
            </a:r>
            <a:r>
              <a:rPr lang="en-US" dirty="0" smtClean="0"/>
              <a:t> Marker Code Execution</a:t>
            </a:r>
            <a:endParaRPr lang="en-ZA" dirty="0"/>
          </a:p>
        </p:txBody>
      </p:sp>
    </p:spTree>
    <p:extLst>
      <p:ext uri="{BB962C8B-B14F-4D97-AF65-F5344CB8AC3E}">
        <p14:creationId xmlns:p14="http://schemas.microsoft.com/office/powerpoint/2010/main" val="22866311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167</TotalTime>
  <Words>1035</Words>
  <Application>Microsoft Office PowerPoint</Application>
  <PresentationFormat>On-screen Show (4:3)</PresentationFormat>
  <Paragraphs>60</Paragraphs>
  <Slides>13</Slides>
  <Notes>5</Notes>
  <HiddenSlides>0</HiddenSlides>
  <MMClips>4</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Waveform</vt:lpstr>
      <vt:lpstr>Autonomous target detection, recognition and tracking using the Parrot AR Drone</vt:lpstr>
      <vt:lpstr>Overview</vt:lpstr>
      <vt:lpstr>Project Goals</vt:lpstr>
      <vt:lpstr>System Design</vt:lpstr>
      <vt:lpstr>Implementation</vt:lpstr>
      <vt:lpstr>Tracking Implementation</vt:lpstr>
      <vt:lpstr>Camshift Tracking Demonstration</vt:lpstr>
      <vt:lpstr>Fiducial Marker Tracking Demo</vt:lpstr>
      <vt:lpstr>Fiducial Marker Code Execution</vt:lpstr>
      <vt:lpstr>Fisherfaces Recognition</vt:lpstr>
      <vt:lpstr>Results and limitations</vt:lpstr>
      <vt:lpstr>Future Work</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Autonomous target detection, recognition and tracking using the Parrot AR Drone</dc:title>
  <dc:creator>Windows User</dc:creator>
  <cp:lastModifiedBy>Windows User</cp:lastModifiedBy>
  <cp:revision>12</cp:revision>
  <dcterms:created xsi:type="dcterms:W3CDTF">2013-10-27T13:26:45Z</dcterms:created>
  <dcterms:modified xsi:type="dcterms:W3CDTF">2013-10-28T06:51:41Z</dcterms:modified>
</cp:coreProperties>
</file>