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0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4145400"/>
            <a:ext cx="746712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28328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5720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6198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28328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4145400"/>
            <a:ext cx="746640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4145400"/>
            <a:ext cx="746712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28328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5"/>
          <p:cNvSpPr>
            <a:spLocks noGrp="1"/>
          </p:cNvSpPr>
          <p:nvPr>
            <p:ph type="body"/>
          </p:nvPr>
        </p:nvSpPr>
        <p:spPr>
          <a:xfrm>
            <a:off x="45720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6198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4873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283280" y="41454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283280" y="1600200"/>
            <a:ext cx="364356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4145400"/>
            <a:ext cx="7466400" cy="232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abbadf"/>
            </a:solidFill>
            <a:round/>
          </a:ln>
        </p:spPr>
      </p:sp>
      <p:sp>
        <p:nvSpPr>
          <p:cNvPr id="1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abbadf"/>
            </a:solidFill>
            <a:round/>
          </a:ln>
        </p:spPr>
      </p:sp>
      <p:sp>
        <p:nvSpPr>
          <p:cNvPr id="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0f6fc6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abbadf"/>
          </a:solidFill>
        </p:spPr>
      </p:sp>
      <p:sp>
        <p:nvSpPr>
          <p:cNvPr id="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0f6fc6"/>
            </a:solidFill>
            <a:round/>
          </a:ln>
        </p:spPr>
      </p:sp>
      <p:sp>
        <p:nvSpPr>
          <p:cNvPr id="5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solidFill>
            <a:srgbClr val="0f6fc6"/>
          </a:solidFill>
        </p:spPr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b="1" lang="en-US" sz="3000">
                <a:solidFill>
                  <a:srgbClr val="04617b"/>
                </a:solidFill>
                <a:latin typeface="Arial"/>
              </a:rPr>
              <a:t>Click to edit the title text formatClick to edit Master title style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9098280" y="221760"/>
            <a:ext cx="2285640" cy="3805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ZA">
                <a:solidFill>
                  <a:srgbClr val="000000"/>
                </a:solidFill>
                <a:latin typeface="Arial"/>
              </a:rPr>
              <a:t>13/03/19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9097920" y="2544840"/>
            <a:ext cx="3657240" cy="3837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9" name="CustomShape 10"/>
          <p:cNvSpPr/>
          <p:nvPr/>
        </p:nvSpPr>
        <p:spPr>
          <a:xfrm>
            <a:off x="380880" y="0"/>
            <a:ext cx="609120" cy="6857640"/>
          </a:xfrm>
          <a:prstGeom prst="rect">
            <a:avLst/>
          </a:prstGeom>
          <a:solidFill>
            <a:srgbClr val="abbadf"/>
          </a:solidFill>
        </p:spPr>
      </p:sp>
      <p:sp>
        <p:nvSpPr>
          <p:cNvPr id="10" name="CustomShape 11"/>
          <p:cNvSpPr/>
          <p:nvPr/>
        </p:nvSpPr>
        <p:spPr>
          <a:xfrm>
            <a:off x="276480" y="0"/>
            <a:ext cx="104400" cy="6857640"/>
          </a:xfrm>
          <a:prstGeom prst="rect">
            <a:avLst/>
          </a:prstGeom>
          <a:solidFill>
            <a:srgbClr val="ccd4ea"/>
          </a:solidFill>
        </p:spPr>
      </p:sp>
      <p:sp>
        <p:nvSpPr>
          <p:cNvPr id="11" name="CustomShape 12"/>
          <p:cNvSpPr/>
          <p:nvPr/>
        </p:nvSpPr>
        <p:spPr>
          <a:xfrm>
            <a:off x="990720" y="0"/>
            <a:ext cx="181440" cy="6857640"/>
          </a:xfrm>
          <a:prstGeom prst="rect">
            <a:avLst/>
          </a:prstGeom>
          <a:solidFill>
            <a:srgbClr val="ccd4ea"/>
          </a:solidFill>
        </p:spPr>
      </p:sp>
      <p:sp>
        <p:nvSpPr>
          <p:cNvPr id="12" name="CustomShape 13"/>
          <p:cNvSpPr/>
          <p:nvPr/>
        </p:nvSpPr>
        <p:spPr>
          <a:xfrm>
            <a:off x="1141200" y="0"/>
            <a:ext cx="230040" cy="6857640"/>
          </a:xfrm>
          <a:prstGeom prst="rect">
            <a:avLst/>
          </a:prstGeom>
          <a:solidFill>
            <a:srgbClr val="e7ebf4"/>
          </a:solidFill>
        </p:spPr>
      </p:sp>
      <p:sp>
        <p:nvSpPr>
          <p:cNvPr id="13" name="Line 14"/>
          <p:cNvSpPr/>
          <p:nvPr/>
        </p:nvSpPr>
        <p:spPr>
          <a:xfrm>
            <a:off x="106200" y="0"/>
            <a:ext cx="0" cy="6858000"/>
          </a:xfrm>
          <a:prstGeom prst="line">
            <a:avLst/>
          </a:prstGeom>
          <a:ln w="57240">
            <a:solidFill>
              <a:srgbClr val="abbadf"/>
            </a:solidFill>
            <a:round/>
          </a:ln>
        </p:spPr>
      </p:sp>
      <p:sp>
        <p:nvSpPr>
          <p:cNvPr id="14" name="Line 15"/>
          <p:cNvSpPr/>
          <p:nvPr/>
        </p:nvSpPr>
        <p:spPr>
          <a:xfrm>
            <a:off x="914400" y="0"/>
            <a:ext cx="0" cy="6858000"/>
          </a:xfrm>
          <a:prstGeom prst="line">
            <a:avLst/>
          </a:prstGeom>
          <a:ln w="57240">
            <a:solidFill>
              <a:srgbClr val="e7ebf4"/>
            </a:solidFill>
            <a:round/>
          </a:ln>
        </p:spPr>
      </p:sp>
      <p:sp>
        <p:nvSpPr>
          <p:cNvPr id="15" name="Line 16"/>
          <p:cNvSpPr/>
          <p:nvPr/>
        </p:nvSpPr>
        <p:spPr>
          <a:xfrm>
            <a:off x="853920" y="0"/>
            <a:ext cx="0" cy="6858000"/>
          </a:xfrm>
          <a:prstGeom prst="line">
            <a:avLst/>
          </a:prstGeom>
          <a:ln w="57240">
            <a:solidFill>
              <a:srgbClr val="abbadf"/>
            </a:solidFill>
            <a:round/>
          </a:ln>
        </p:spPr>
      </p:sp>
      <p:sp>
        <p:nvSpPr>
          <p:cNvPr id="16" name="Line 17"/>
          <p:cNvSpPr/>
          <p:nvPr/>
        </p:nvSpPr>
        <p:spPr>
          <a:xfrm>
            <a:off x="1726560" y="0"/>
            <a:ext cx="0" cy="6858000"/>
          </a:xfrm>
          <a:prstGeom prst="line">
            <a:avLst/>
          </a:prstGeom>
          <a:ln w="28440">
            <a:solidFill>
              <a:srgbClr val="abbadf"/>
            </a:solidFill>
            <a:round/>
          </a:ln>
        </p:spPr>
      </p:sp>
      <p:sp>
        <p:nvSpPr>
          <p:cNvPr id="17" name="Line 18"/>
          <p:cNvSpPr/>
          <p:nvPr/>
        </p:nvSpPr>
        <p:spPr>
          <a:xfrm>
            <a:off x="1066680" y="0"/>
            <a:ext cx="0" cy="6858000"/>
          </a:xfrm>
          <a:prstGeom prst="line">
            <a:avLst/>
          </a:prstGeom>
          <a:ln w="9360">
            <a:solidFill>
              <a:srgbClr val="abbadf"/>
            </a:solidFill>
            <a:round/>
          </a:ln>
        </p:spPr>
      </p:sp>
      <p:sp>
        <p:nvSpPr>
          <p:cNvPr id="18" name="Line 19"/>
          <p:cNvSpPr/>
          <p:nvPr/>
        </p:nvSpPr>
        <p:spPr>
          <a:xfrm>
            <a:off x="9113760" y="0"/>
            <a:ext cx="0" cy="6858000"/>
          </a:xfrm>
          <a:prstGeom prst="line">
            <a:avLst/>
          </a:prstGeom>
          <a:ln w="57240">
            <a:solidFill>
              <a:srgbClr val="abbadf"/>
            </a:solidFill>
            <a:round/>
          </a:ln>
        </p:spPr>
      </p:sp>
      <p:sp>
        <p:nvSpPr>
          <p:cNvPr id="19" name="CustomShape 20"/>
          <p:cNvSpPr/>
          <p:nvPr/>
        </p:nvSpPr>
        <p:spPr>
          <a:xfrm>
            <a:off x="1219320" y="0"/>
            <a:ext cx="75960" cy="6857640"/>
          </a:xfrm>
          <a:prstGeom prst="rect">
            <a:avLst/>
          </a:prstGeom>
          <a:solidFill>
            <a:srgbClr val="abbadf"/>
          </a:solidFill>
        </p:spPr>
      </p:sp>
      <p:sp>
        <p:nvSpPr>
          <p:cNvPr id="20" name="CustomShape 21"/>
          <p:cNvSpPr/>
          <p:nvPr/>
        </p:nvSpPr>
        <p:spPr>
          <a:xfrm>
            <a:off x="609480" y="3429000"/>
            <a:ext cx="1294920" cy="1294920"/>
          </a:xfrm>
          <a:prstGeom prst="ellipse">
            <a:avLst/>
          </a:prstGeom>
          <a:solidFill>
            <a:srgbClr val="0f6fc6"/>
          </a:solidFill>
        </p:spPr>
      </p:sp>
      <p:sp>
        <p:nvSpPr>
          <p:cNvPr id="21" name="CustomShape 22"/>
          <p:cNvSpPr/>
          <p:nvPr/>
        </p:nvSpPr>
        <p:spPr>
          <a:xfrm>
            <a:off x="1309680" y="4866840"/>
            <a:ext cx="641160" cy="641160"/>
          </a:xfrm>
          <a:prstGeom prst="ellipse">
            <a:avLst/>
          </a:prstGeom>
          <a:solidFill>
            <a:srgbClr val="0f6fc6"/>
          </a:solidFill>
        </p:spPr>
      </p:sp>
      <p:sp>
        <p:nvSpPr>
          <p:cNvPr id="22" name="CustomShape 23"/>
          <p:cNvSpPr/>
          <p:nvPr/>
        </p:nvSpPr>
        <p:spPr>
          <a:xfrm>
            <a:off x="1091160" y="5500800"/>
            <a:ext cx="136800" cy="136800"/>
          </a:xfrm>
          <a:prstGeom prst="ellipse">
            <a:avLst/>
          </a:prstGeom>
          <a:solidFill>
            <a:srgbClr val="0f6fc6"/>
          </a:solidFill>
        </p:spPr>
      </p:sp>
      <p:sp>
        <p:nvSpPr>
          <p:cNvPr id="23" name="CustomShape 24"/>
          <p:cNvSpPr/>
          <p:nvPr/>
        </p:nvSpPr>
        <p:spPr>
          <a:xfrm>
            <a:off x="1664280" y="5788080"/>
            <a:ext cx="273960" cy="273960"/>
          </a:xfrm>
          <a:prstGeom prst="ellipse">
            <a:avLst/>
          </a:prstGeom>
          <a:solidFill>
            <a:srgbClr val="0f6fc6"/>
          </a:solidFill>
        </p:spPr>
      </p:sp>
      <p:sp>
        <p:nvSpPr>
          <p:cNvPr id="24" name="CustomShape 25"/>
          <p:cNvSpPr/>
          <p:nvPr/>
        </p:nvSpPr>
        <p:spPr>
          <a:xfrm>
            <a:off x="1905120" y="4495680"/>
            <a:ext cx="365400" cy="365400"/>
          </a:xfrm>
          <a:prstGeom prst="ellipse">
            <a:avLst/>
          </a:prstGeom>
          <a:solidFill>
            <a:srgbClr val="0f6fc6"/>
          </a:solidFill>
        </p:spPr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1325520" y="4928760"/>
            <a:ext cx="609120" cy="517320"/>
          </a:xfrm>
          <a:prstGeom prst="rect">
            <a:avLst/>
          </a:prstGeom>
        </p:spPr>
        <p:txBody>
          <a:bodyPr bIns="45000" lIns="90000" rIns="90000" tIns="45000"/>
          <a:p>
            <a:fld id="{41615181-71F1-4191-A151-31B131B1A141}" type="slidenum">
              <a:rPr lang="en-ZA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abbadf"/>
            </a:solidFill>
            <a:round/>
          </a:ln>
        </p:spPr>
      </p:sp>
      <p:sp>
        <p:nvSpPr>
          <p:cNvPr id="60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abbadf"/>
            </a:solidFill>
            <a:round/>
          </a:ln>
        </p:spPr>
      </p:sp>
      <p:sp>
        <p:nvSpPr>
          <p:cNvPr id="61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0f6fc6"/>
            </a:solidFill>
            <a:round/>
          </a:ln>
        </p:spPr>
      </p:sp>
      <p:sp>
        <p:nvSpPr>
          <p:cNvPr id="62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abbadf"/>
          </a:solidFill>
        </p:spPr>
      </p:sp>
      <p:sp>
        <p:nvSpPr>
          <p:cNvPr id="63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0f6fc6"/>
            </a:solidFill>
            <a:round/>
          </a:ln>
        </p:spPr>
      </p:sp>
      <p:sp>
        <p:nvSpPr>
          <p:cNvPr id="64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solidFill>
            <a:srgbClr val="0f6fc6"/>
          </a:solidFill>
        </p:spPr>
      </p:sp>
      <p:sp>
        <p:nvSpPr>
          <p:cNvPr id="65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04617b"/>
                </a:solidFill>
                <a:latin typeface="Arial"/>
              </a:rPr>
              <a:t>Click to edit the title text formatClick to edit Master title style</a:t>
            </a:r>
            <a:endParaRPr/>
          </a:p>
        </p:txBody>
      </p:sp>
      <p:sp>
        <p:nvSpPr>
          <p:cNvPr id="66" name="PlaceHolder 8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Arial"/>
              </a:rPr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Arial"/>
              </a:rPr>
              <a:t>Eighth Outline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Arial"/>
              </a:rPr>
              <a:t>Ninth Outline LevelClick to edit Master text styles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</p:txBody>
      </p:sp>
      <p:sp>
        <p:nvSpPr>
          <p:cNvPr id="67" name="PlaceHolder 9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ZA">
                <a:solidFill>
                  <a:srgbClr val="000000"/>
                </a:solidFill>
                <a:latin typeface="Arial"/>
              </a:rPr>
              <a:t>13/03/19</a:t>
            </a:r>
            <a:endParaRPr/>
          </a:p>
        </p:txBody>
      </p:sp>
      <p:sp>
        <p:nvSpPr>
          <p:cNvPr id="68" name="PlaceHolder 10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C12131-91A1-4191-A121-C1E1F18141A1}" type="slidenum">
              <a:rPr lang="en-ZA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69" name="PlaceHolder 11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763640" y="260640"/>
            <a:ext cx="6408360" cy="1656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b="1" lang="en-US" sz="3000">
                <a:solidFill>
                  <a:srgbClr val="f2f2f2"/>
                </a:solidFill>
                <a:latin typeface="Arial"/>
              </a:rPr>
              <a:t>Exploration of </a:t>
            </a:r>
            <a:r>
              <a:rPr b="1" lang="en-US" sz="3000">
                <a:solidFill>
                  <a:srgbClr val="f2f2f2"/>
                </a:solidFill>
              </a:rPr>
              <a:t>Network</a:t>
            </a:r>
            <a:r>
              <a:rPr b="1" lang="en-US" sz="3000">
                <a:solidFill>
                  <a:srgbClr val="f2f2f2"/>
                </a:solidFill>
                <a:latin typeface="Arial"/>
              </a:rPr>
              <a:t> Flow for Cyber Defence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1763640" y="2421000"/>
            <a:ext cx="6400440" cy="153612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en-ZA">
                <a:solidFill>
                  <a:srgbClr val="000000"/>
                </a:solidFill>
                <a:latin typeface="Arial"/>
              </a:rPr>
              <a:t>By Sean Pennefather</a:t>
            </a:r>
            <a:endParaRPr/>
          </a:p>
        </p:txBody>
      </p:sp>
      <p:pic>
        <p:nvPicPr>
          <p:cNvPr descr="" id="10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096000" y="3376440"/>
            <a:ext cx="4464000" cy="295956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0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5024160" y="548640"/>
            <a:ext cx="3639600" cy="2484000"/>
          </a:xfrm>
          <a:prstGeom prst="rect">
            <a:avLst/>
          </a:prstGeom>
        </p:spPr>
      </p:pic>
      <p:sp>
        <p:nvSpPr>
          <p:cNvPr id="106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04617b"/>
                </a:solidFill>
                <a:latin typeface="Arial"/>
              </a:rPr>
              <a:t>What is a Network Flow?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Sequence of unidirectional packets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Arial"/>
              </a:rPr>
              <a:t>Same source and destination IP address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Arial"/>
              </a:rPr>
              <a:t>Same IP protocol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Arial"/>
              </a:rPr>
              <a:t>Same source and destination port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Arial"/>
              </a:rPr>
              <a:t>Same Type of Service (ToS)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04617b"/>
                </a:solidFill>
                <a:latin typeface="Arial"/>
              </a:rPr>
              <a:t>Advantages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Less Data!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Processing volume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Storage space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Little data loss (for security analysis)</a:t>
            </a:r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Many modern routers do it for you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1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899640" y="2781000"/>
            <a:ext cx="6283800" cy="3782880"/>
          </a:xfrm>
          <a:prstGeom prst="rect">
            <a:avLst/>
          </a:prstGeom>
        </p:spPr>
      </p:pic>
      <p:sp>
        <p:nvSpPr>
          <p:cNvPr id="111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04617b"/>
                </a:solidFill>
                <a:latin typeface="Arial"/>
              </a:rPr>
              <a:t>Where do they come from?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395640" y="169056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Now generated in the actual router hardware</a:t>
            </a:r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Exported via the network to the flow processor.</a:t>
            </a:r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NetFlow (5, 7, 9)</a:t>
            </a:r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IPFIX (IETF)</a:t>
            </a:r>
            <a:endParaRPr/>
          </a:p>
          <a:p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04617b"/>
                </a:solidFill>
                <a:latin typeface="Arial"/>
              </a:rPr>
              <a:t>Goals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Compare flow approach to packet approach.</a:t>
            </a:r>
            <a:endParaRPr/>
          </a:p>
          <a:p>
            <a:endParaRPr/>
          </a:p>
          <a:p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Generate a prototype system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Arial"/>
              </a:rPr>
              <a:t>Using NetFlow Version 9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Arial"/>
              </a:rPr>
              <a:t>Separate into 4 components:</a:t>
            </a:r>
            <a:endParaRPr/>
          </a:p>
          <a:p>
            <a:pPr lvl="2">
              <a:buSzPct val="60000"/>
              <a:buFont charset="2" typeface="Wingdings"/>
              <a:buChar char=""/>
            </a:pPr>
            <a:r>
              <a:rPr lang="en-US">
                <a:solidFill>
                  <a:srgbClr val="000000"/>
                </a:solidFill>
                <a:latin typeface="Arial"/>
              </a:rPr>
              <a:t>Processing of raw flows</a:t>
            </a:r>
            <a:endParaRPr/>
          </a:p>
          <a:p>
            <a:pPr lvl="2">
              <a:buSzPct val="60000"/>
              <a:buFont charset="2" typeface="Wingdings"/>
              <a:buChar char=""/>
            </a:pPr>
            <a:r>
              <a:rPr lang="en-US">
                <a:solidFill>
                  <a:srgbClr val="000000"/>
                </a:solidFill>
                <a:latin typeface="Arial"/>
              </a:rPr>
              <a:t>Data storage of processed flows</a:t>
            </a:r>
            <a:endParaRPr/>
          </a:p>
          <a:p>
            <a:pPr lvl="2">
              <a:buSzPct val="60000"/>
              <a:buFont charset="2" typeface="Wingdings"/>
              <a:buChar char=""/>
            </a:pPr>
            <a:r>
              <a:rPr lang="en-US">
                <a:solidFill>
                  <a:srgbClr val="000000"/>
                </a:solidFill>
                <a:latin typeface="Arial"/>
              </a:rPr>
              <a:t>Analysis of stored data</a:t>
            </a:r>
            <a:endParaRPr/>
          </a:p>
          <a:p>
            <a:pPr lvl="2">
              <a:buSzPct val="60000"/>
              <a:buFont charset="2" typeface="Wingdings"/>
              <a:buChar char=""/>
            </a:pPr>
            <a:r>
              <a:rPr lang="en-US">
                <a:solidFill>
                  <a:srgbClr val="000000"/>
                </a:solidFill>
                <a:latin typeface="Arial"/>
              </a:rPr>
              <a:t>Representation of analysis</a:t>
            </a:r>
            <a:endParaRPr/>
          </a:p>
        </p:txBody>
      </p:sp>
      <p:pic>
        <p:nvPicPr>
          <p:cNvPr descr="" id="11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892400" y="2950920"/>
            <a:ext cx="3783600" cy="2736000"/>
          </a:xfrm>
          <a:prstGeom prst="rect">
            <a:avLst/>
          </a:prstGeom>
        </p:spPr>
      </p:pic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04617b"/>
                </a:solidFill>
                <a:latin typeface="Arial"/>
              </a:rPr>
              <a:t>What Analysis</a:t>
            </a:r>
            <a:endParaRPr/>
          </a:p>
        </p:txBody>
      </p:sp>
      <p:sp>
        <p:nvSpPr>
          <p:cNvPr id="117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Flow frequency</a:t>
            </a:r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Flow volume</a:t>
            </a:r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Flow sequence (Communication)</a:t>
            </a:r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Can analyze according to many categories</a:t>
            </a:r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Flows from a specific net-block</a:t>
            </a:r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Flows to a particular port</a:t>
            </a:r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Flows to a particular internal subnet</a:t>
            </a:r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Flows of a certain protocol</a:t>
            </a:r>
            <a:endParaRPr/>
          </a:p>
          <a:p>
            <a:pPr>
              <a:buSzPct val="70000"/>
              <a:buFont charset="2" typeface="Wingdings"/>
              <a:buChar char=""/>
            </a:pPr>
            <a:r>
              <a:rPr lang="en-US" sz="2400">
                <a:solidFill>
                  <a:srgbClr val="000000"/>
                </a:solidFill>
                <a:latin typeface="Arial"/>
              </a:rPr>
              <a:t>Flows from a specific region (Geolocation)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3000">
                <a:solidFill>
                  <a:srgbClr val="04617b"/>
                </a:solidFill>
                <a:latin typeface="Arial"/>
              </a:rPr>
              <a:t>Questions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