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4" r:id="rId10"/>
    <p:sldId id="265" r:id="rId11"/>
    <p:sldId id="297" r:id="rId12"/>
    <p:sldId id="266" r:id="rId13"/>
    <p:sldId id="275" r:id="rId14"/>
    <p:sldId id="274" r:id="rId15"/>
    <p:sldId id="294" r:id="rId16"/>
    <p:sldId id="287" r:id="rId17"/>
    <p:sldId id="288" r:id="rId18"/>
    <p:sldId id="289" r:id="rId19"/>
    <p:sldId id="276" r:id="rId20"/>
    <p:sldId id="277" r:id="rId21"/>
    <p:sldId id="299" r:id="rId22"/>
    <p:sldId id="290" r:id="rId23"/>
    <p:sldId id="291" r:id="rId24"/>
    <p:sldId id="292" r:id="rId25"/>
    <p:sldId id="293" r:id="rId26"/>
    <p:sldId id="296" r:id="rId27"/>
    <p:sldId id="267" r:id="rId28"/>
    <p:sldId id="286" r:id="rId29"/>
    <p:sldId id="268" r:id="rId30"/>
    <p:sldId id="270" r:id="rId31"/>
    <p:sldId id="269" r:id="rId32"/>
    <p:sldId id="300" r:id="rId33"/>
    <p:sldId id="298" r:id="rId34"/>
    <p:sldId id="271" r:id="rId35"/>
    <p:sldId id="272" r:id="rId36"/>
    <p:sldId id="273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94660"/>
  </p:normalViewPr>
  <p:slideViewPr>
    <p:cSldViewPr>
      <p:cViewPr varScale="1">
        <p:scale>
          <a:sx n="111" d="100"/>
          <a:sy n="111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35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0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27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90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4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43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04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76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00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3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17DD-70CE-489B-BA21-0A802D22A4BB}" type="datetimeFigureOut">
              <a:rPr lang="en-ZA" smtClean="0"/>
              <a:t>2014/10/28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BAB2-77A7-4F1C-B182-EDDD80D9E6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599" y="990601"/>
            <a:ext cx="7086600" cy="4800600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699" y="19091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Increasing computer science popularity and gender diversity through the use of games and contextualized learning </a:t>
            </a:r>
            <a:endParaRPr lang="en-ZA" b="1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499" y="4572001"/>
            <a:ext cx="6400800" cy="121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By Mikha Zeffertt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Supervised by Mici Halse and Hannah Thinyane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INITIAL SURVEY ANALYSIS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Descriptive statistics on all questions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One-way ANOVA with assumed equal variance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Compare responses from males and females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Factor analysis to look at the groupings of the statements to validate connection to </a:t>
            </a:r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Wiebe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</a:t>
            </a:r>
            <a:r>
              <a:rPr lang="en-ZA" i="1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et al.,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(2003)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Not an exact match but probably due to difference in sample set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INITIAL SURVEY SUMMARY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Females were less confident and felt less experienced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Students were motivated to achieve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Did not believe in nerd stereotypes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Significant difference on questions related to having females in the field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Males were less inclined to believe females should be in CS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 and problem solving skills were seen as relevant and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GAME DEVELOPMENT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52" y="3035808"/>
            <a:ext cx="1485295" cy="2231333"/>
          </a:xfrm>
          <a:prstGeom prst="rect">
            <a:avLst/>
          </a:prstGeom>
        </p:spPr>
      </p:pic>
      <p:pic>
        <p:nvPicPr>
          <p:cNvPr id="6" name="Picture 2" descr="http://gamemakerblog.com/wp-content/uploads/2009/12/game-maker-8-pacman-logo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2" y="1225478"/>
            <a:ext cx="389420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790" y="5029200"/>
            <a:ext cx="3130726" cy="1034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2066" y="4436429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X</a:t>
            </a:r>
            <a:endParaRPr lang="en-ZA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character selection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49" y="1686878"/>
            <a:ext cx="5827100" cy="44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05800" cy="1382077"/>
          </a:xfrm>
        </p:spPr>
        <p:txBody>
          <a:bodyPr>
            <a:no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narrative cut scenes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73" y="1599976"/>
            <a:ext cx="609685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05800" cy="1382077"/>
          </a:xfrm>
        </p:spPr>
        <p:txBody>
          <a:bodyPr>
            <a:no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narrative cut scenes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73" y="1599976"/>
            <a:ext cx="6096851" cy="4572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72" y="1590449"/>
            <a:ext cx="610637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map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1" y="1661857"/>
            <a:ext cx="6134956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computational thinking sections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599" y="1765921"/>
            <a:ext cx="480060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sz="3600" dirty="0" smtClean="0">
                <a:solidFill>
                  <a:schemeClr val="bg1"/>
                </a:solidFill>
                <a:latin typeface="Adobe Garamond Pro" panose="02020502060506020403" pitchFamily="18" charset="0"/>
                <a:ea typeface="Adobe Fangsong Std R" panose="02020400000000000000" pitchFamily="18" charset="-128"/>
              </a:rPr>
              <a:t>Trial and error</a:t>
            </a:r>
          </a:p>
          <a:p>
            <a:pPr algn="ctr">
              <a:lnSpc>
                <a:spcPct val="150000"/>
              </a:lnSpc>
            </a:pPr>
            <a:r>
              <a:rPr lang="en-ZA" sz="3600" dirty="0" smtClean="0">
                <a:solidFill>
                  <a:schemeClr val="bg1"/>
                </a:solidFill>
                <a:latin typeface="Adobe Garamond Pro" panose="02020502060506020403" pitchFamily="18" charset="0"/>
                <a:ea typeface="Adobe Fangsong Std R" panose="02020400000000000000" pitchFamily="18" charset="-128"/>
              </a:rPr>
              <a:t>If statements</a:t>
            </a:r>
          </a:p>
          <a:p>
            <a:pPr algn="ctr">
              <a:lnSpc>
                <a:spcPct val="150000"/>
              </a:lnSpc>
            </a:pPr>
            <a:r>
              <a:rPr lang="en-ZA" sz="3600" dirty="0" smtClean="0">
                <a:solidFill>
                  <a:schemeClr val="bg1"/>
                </a:solidFill>
                <a:latin typeface="Adobe Garamond Pro" panose="02020502060506020403" pitchFamily="18" charset="0"/>
                <a:ea typeface="Adobe Fangsong Std R" panose="02020400000000000000" pitchFamily="18" charset="-128"/>
              </a:rPr>
              <a:t>Variables</a:t>
            </a:r>
          </a:p>
          <a:p>
            <a:pPr algn="ctr">
              <a:lnSpc>
                <a:spcPct val="150000"/>
              </a:lnSpc>
            </a:pPr>
            <a:r>
              <a:rPr lang="en-ZA" sz="3600" dirty="0" smtClean="0">
                <a:solidFill>
                  <a:schemeClr val="bg1"/>
                </a:solidFill>
                <a:latin typeface="Adobe Garamond Pro" panose="02020502060506020403" pitchFamily="18" charset="0"/>
                <a:ea typeface="Adobe Fangsong Std R" panose="02020400000000000000" pitchFamily="18" charset="-128"/>
              </a:rPr>
              <a:t>While loops</a:t>
            </a:r>
          </a:p>
          <a:p>
            <a:pPr algn="ctr">
              <a:lnSpc>
                <a:spcPct val="150000"/>
              </a:lnSpc>
            </a:pPr>
            <a:r>
              <a:rPr lang="en-ZA" sz="3600" dirty="0" smtClean="0">
                <a:solidFill>
                  <a:schemeClr val="bg1"/>
                </a:solidFill>
                <a:latin typeface="Adobe Garamond Pro" panose="02020502060506020403" pitchFamily="18" charset="0"/>
                <a:ea typeface="Adobe Fangsong Std R" panose="02020400000000000000" pitchFamily="18" charset="-128"/>
              </a:rPr>
              <a:t>Algorithmic thinking</a:t>
            </a:r>
            <a:endParaRPr lang="en-ZA" sz="3600" dirty="0">
              <a:solidFill>
                <a:schemeClr val="bg1"/>
              </a:solidFill>
              <a:latin typeface="Adobe Garamond Pro" panose="02020502060506020403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9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trial and error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7" y="1694839"/>
            <a:ext cx="6115904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trial and error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1026" name="Picture 2" descr="C:\Users\g11z1718\Dropbox\CS Project\Thesis\expl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24600" cy="47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OVERVIEW</a:t>
            </a:r>
            <a:endParaRPr lang="en-ZA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Objective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Research design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Initial Surveys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Game implementation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Follow up survey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Results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Conclusion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Future work possibilities</a:t>
            </a:r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  <a:ea typeface="Adobe Song Std L" pitchFamily="18" charset="-128"/>
            </a:endParaRPr>
          </a:p>
          <a:p>
            <a:endParaRPr lang="en-ZA" dirty="0">
              <a:solidFill>
                <a:schemeClr val="bg1">
                  <a:lumMod val="85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if statements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2051" name="Picture 3" descr="C:\Users\g11z1718\Dropbox\CS Project\Thesis\if_instr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5" y="1686878"/>
            <a:ext cx="609758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if statements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2050" name="Picture 2" descr="C:\Users\g11z1718\Dropbox\CS Project\Thesis\sor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7" y="1524000"/>
            <a:ext cx="6354764" cy="47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variables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074" name="Picture 2" descr="C:\Users\g11z1718\Dropbox\CS Project\Thesis\vari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0" y="1686878"/>
            <a:ext cx="611663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while loop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098" name="Picture 2" descr="C:\Users\g11z1718\Dropbox\CS Project\Thesis\bobbytr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74" y="1686878"/>
            <a:ext cx="6099052" cy="45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algorithmic thinking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074" name="Picture 2" descr="C:\Users\g11z1718\Dropbox\CS Project\Thesis\vari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0" y="1686878"/>
            <a:ext cx="611663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11z1718\Dropbox\CS Project\Thesis\maz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0" y="1624531"/>
            <a:ext cx="6175375" cy="46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ending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6146" name="Picture 2" descr="C:\Users\g11z1718\Dropbox\CS Project\Thesis\surface.f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93" y="1663432"/>
            <a:ext cx="6180013" cy="4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1"/>
            <a:ext cx="8305800" cy="138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GAME STRUCTURE</a:t>
            </a:r>
            <a:b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dobe Garamond Pro" pitchFamily="18" charset="0"/>
              </a:rPr>
              <a:t>ending</a:t>
            </a:r>
            <a:endParaRPr lang="en-ZA" sz="40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6146" name="Picture 2" descr="C:\Users\g11z1718\Dropbox\CS Project\Thesis\surface.f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93" y="1663432"/>
            <a:ext cx="6180013" cy="4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11z1718\Dropbox\CS Project\Thesis\e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58" y="1631194"/>
            <a:ext cx="6186682" cy="46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GAME TESTING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Pilot study amongst peers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People in CS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University students with no CS background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High school students with no CS background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2237">
            <a:off x="6553200" y="4529215"/>
            <a:ext cx="1799845" cy="17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Adobe Garamond Pro" pitchFamily="18" charset="0"/>
              </a:rPr>
              <a:t>FOLLOW UP CSC 112 SURVEY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Comparison to initial survey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Evaluate game play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229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participants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(50% female and 50% male)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19% considering majoring in CS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3417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FOLLOW UP CSC 112 </a:t>
            </a:r>
            <a:b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SURVEY ANALYSIS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Descriptive statistics on all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questions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One-way </a:t>
            </a:r>
            <a:r>
              <a:rPr lang="en-ZA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ANOVA with assumed equal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variance on new questions and game questions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Compare males </a:t>
            </a:r>
            <a:r>
              <a:rPr lang="en-ZA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and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females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Compare majoring and non-majoring students</a:t>
            </a:r>
          </a:p>
          <a:p>
            <a:r>
              <a:rPr lang="en-ZA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Two-way ANOVA to compare two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surveys</a:t>
            </a:r>
          </a:p>
          <a:p>
            <a:pPr lvl="1"/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099" y="1371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THE ORIGINAL PROBLEM</a:t>
            </a:r>
            <a:endParaRPr lang="en-ZA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772400" cy="3535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Computer science enrolment rates are dropping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50% of students that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enrol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  <a:ea typeface="Adobe Song Std L" pitchFamily="18" charset="-128"/>
              </a:rPr>
              <a:t> drop the subject</a:t>
            </a:r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  <a:ea typeface="Adobe Song Std L" pitchFamily="18" charset="-128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The lack of gender diversity in the subject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Only 12% of CS graduates are female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9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COMPARISON OF TWO SURVEYS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Most areas showed a decline in interest and attitude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More so amongst females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Students were less confident about computer skills and less encouraging about females in computer science</a:t>
            </a:r>
          </a:p>
          <a:p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CSc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112 might not be cause </a:t>
            </a:r>
          </a:p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GAME QUESTIONS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298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The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game was generally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enjoyed </a:t>
            </a:r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Almost all participants understood what was being taught</a:t>
            </a:r>
          </a:p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60% enjoyed using the game to learn and wished more modules used games for teaching</a:t>
            </a:r>
          </a:p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72% liked learning contextually</a:t>
            </a:r>
          </a:p>
          <a:p>
            <a:pPr>
              <a:lnSpc>
                <a:spcPct val="125000"/>
              </a:lnSpc>
            </a:pPr>
            <a:r>
              <a:rPr lang="en-ZA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2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% found the game unhelpful</a:t>
            </a:r>
          </a:p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The majority of students thought the game increased their problem solving confidence </a:t>
            </a:r>
          </a:p>
          <a:p>
            <a:pPr lvl="1"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10% more than normal </a:t>
            </a:r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practicals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dobe Garamond Pro" pitchFamily="18" charset="0"/>
              </a:rPr>
              <a:t>GAME QUESTIONS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Only one question had a significant gender difference</a:t>
            </a:r>
          </a:p>
          <a:p>
            <a:pPr lvl="1">
              <a:lnSpc>
                <a:spcPct val="125000"/>
              </a:lnSpc>
              <a:buFont typeface="Arial" panose="020B0604020202020204" pitchFamily="34" charset="0"/>
              <a:buChar char="→"/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Gender neutral approach</a:t>
            </a:r>
          </a:p>
          <a:p>
            <a:pPr>
              <a:lnSpc>
                <a:spcPct val="125000"/>
              </a:lnSpc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No difference between majoring students and non-majoring students</a:t>
            </a:r>
          </a:p>
          <a:p>
            <a:pPr lvl="1">
              <a:lnSpc>
                <a:spcPct val="125000"/>
              </a:lnSpc>
              <a:buFont typeface="Arial" panose="020B0604020202020204" pitchFamily="34" charset="0"/>
              <a:buChar char="→"/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Game use is not affected by amount of experience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CSC 112 SURVEY CONCLUSION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Only four questions showed no adjustment between gender or time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Correlation between </a:t>
            </a:r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CSc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112 and negatively affected attitudes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The average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female’s 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response reduced for both their perception of themselves and the subject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Many other factors could have affected this shift in attitudes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GAME OBSERVATIONS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0901"/>
            <a:ext cx="8229600" cy="2735262"/>
          </a:xfrm>
        </p:spPr>
        <p:txBody>
          <a:bodyPr/>
          <a:lstStyle/>
          <a:p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CSc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112 introductory programming logic </a:t>
            </a:r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prac</a:t>
            </a:r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CONCLUSION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The game was successfully developed and implemented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Students responded positively to game use as a learning tool and to contextualized learning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Game proved to be gender neutral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 students’ attitudes are generally becoming more negative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More research is required to ascertain exactly why</a:t>
            </a:r>
          </a:p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FUTURE WORK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More narratively complex game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Possible test frameworks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Multiplayer as students tend to work together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Implement game at </a:t>
            </a:r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highschool</a:t>
            </a: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level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Less solidified opinions on CS and stereotypes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716970"/>
            <a:ext cx="2388023" cy="14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74378" y="395653"/>
            <a:ext cx="4112422" cy="303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0899"/>
            <a:ext cx="4076699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3898" y="3390899"/>
            <a:ext cx="4112422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398584"/>
            <a:ext cx="4112422" cy="303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8" y="4952999"/>
            <a:ext cx="8229600" cy="1524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While, 57% of bachelor’s degrees are earned </a:t>
            </a:r>
            <a:b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by women, only 12% of computer science </a:t>
            </a:r>
            <a:b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degrees are awarded to women in the US</a:t>
            </a:r>
            <a:endParaRPr lang="en-ZA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/>
          <a:stretch/>
        </p:blipFill>
        <p:spPr bwMode="auto">
          <a:xfrm>
            <a:off x="1415255" y="457200"/>
            <a:ext cx="6237287" cy="43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483149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(code.org/stats)</a:t>
            </a:r>
            <a:endParaRPr lang="en-Z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RESEARCH GOALS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Develop a game to teach computational thinking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contextually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to </a:t>
            </a:r>
            <a:r>
              <a:rPr lang="en-ZA" dirty="0" err="1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CSc</a:t>
            </a:r>
            <a:r>
              <a:rPr lang="en-ZA" dirty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112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Discover if this could positively influence falling enrolments and the skewed gender diversity in computer science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To establish the </a:t>
            </a:r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current effect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CSc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112 is having on students (especially females)</a:t>
            </a:r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http://code.org/images/fit-7200/Code.org_infograph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8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RESEARCH DESIGN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915920">
            <a:off x="-64853" y="1180290"/>
            <a:ext cx="3889428" cy="3818230"/>
            <a:chOff x="2525713" y="1325562"/>
            <a:chExt cx="4090987" cy="420528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713" y="1325562"/>
              <a:ext cx="4090987" cy="420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0539271">
              <a:off x="2950413" y="1966369"/>
              <a:ext cx="2150489" cy="983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Interdepartmental survey</a:t>
              </a:r>
            </a:p>
            <a:p>
              <a:pPr algn="ctr"/>
              <a:r>
                <a:rPr lang="en-US" sz="1400" b="1" dirty="0"/>
                <a:t>t</a:t>
              </a:r>
              <a:r>
                <a:rPr lang="en-US" sz="1400" b="1" dirty="0" smtClean="0"/>
                <a:t>o ascertain opinions </a:t>
              </a:r>
            </a:p>
            <a:p>
              <a:pPr algn="ctr"/>
              <a:r>
                <a:rPr lang="en-US" sz="1400" b="1" dirty="0" smtClean="0"/>
                <a:t>about gender and </a:t>
              </a:r>
            </a:p>
            <a:p>
              <a:pPr algn="ctr"/>
              <a:r>
                <a:rPr lang="en-US" sz="1400" b="1" dirty="0" smtClean="0"/>
                <a:t>contextualized learning</a:t>
              </a:r>
              <a:endParaRPr lang="en-ZA" sz="1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866921">
            <a:off x="376791" y="2639112"/>
            <a:ext cx="4000655" cy="3934365"/>
            <a:chOff x="727014" y="2060864"/>
            <a:chExt cx="4090987" cy="42052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14" y="2060864"/>
              <a:ext cx="4090987" cy="420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20539271">
              <a:off x="1223984" y="2849588"/>
              <a:ext cx="202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Initial </a:t>
              </a:r>
              <a:r>
                <a:rPr lang="en-US" sz="1600" b="1" dirty="0" err="1" smtClean="0"/>
                <a:t>CSc</a:t>
              </a:r>
              <a:r>
                <a:rPr lang="en-US" sz="1600" b="1" dirty="0" smtClean="0"/>
                <a:t> 112  survey</a:t>
              </a:r>
            </a:p>
            <a:p>
              <a:pPr algn="ctr"/>
              <a:r>
                <a:rPr lang="en-US" sz="1600" b="1" dirty="0" smtClean="0"/>
                <a:t> to establish baseline</a:t>
              </a:r>
              <a:endParaRPr lang="en-ZA" sz="1600" b="1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98" y="1073254"/>
            <a:ext cx="2980643" cy="2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 rot="968781">
            <a:off x="5588059" y="3338191"/>
            <a:ext cx="3722050" cy="3652723"/>
            <a:chOff x="2830513" y="1630362"/>
            <a:chExt cx="4090987" cy="420528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13" y="1630362"/>
              <a:ext cx="4090987" cy="420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20539271">
              <a:off x="3131660" y="2248282"/>
              <a:ext cx="23710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Follow up </a:t>
              </a:r>
              <a:r>
                <a:rPr lang="en-US" sz="1600" b="1" dirty="0" err="1" smtClean="0"/>
                <a:t>CSc</a:t>
              </a:r>
              <a:r>
                <a:rPr lang="en-US" sz="1600" b="1" dirty="0" smtClean="0"/>
                <a:t> 112 survey </a:t>
              </a:r>
            </a:p>
            <a:p>
              <a:pPr algn="ctr"/>
              <a:r>
                <a:rPr lang="en-US" sz="1600" b="1" dirty="0" smtClean="0"/>
                <a:t>to establish game success</a:t>
              </a:r>
            </a:p>
            <a:p>
              <a:pPr algn="ctr"/>
              <a:r>
                <a:rPr lang="en-US" sz="1600" b="1" dirty="0" smtClean="0"/>
                <a:t> and change in attitudes</a:t>
              </a:r>
              <a:endParaRPr lang="en-ZA" sz="1600" b="1" dirty="0"/>
            </a:p>
          </p:txBody>
        </p:sp>
      </p:grpSp>
      <p:sp>
        <p:nvSpPr>
          <p:cNvPr id="19" name="Right Arrow 18"/>
          <p:cNvSpPr/>
          <p:nvPr/>
        </p:nvSpPr>
        <p:spPr>
          <a:xfrm rot="1177529">
            <a:off x="3175393" y="1981172"/>
            <a:ext cx="764880" cy="45105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ight Arrow 22"/>
          <p:cNvSpPr/>
          <p:nvPr/>
        </p:nvSpPr>
        <p:spPr>
          <a:xfrm rot="2776678">
            <a:off x="5203080" y="3496335"/>
            <a:ext cx="764880" cy="45105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8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LITERATURE REVIEW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Many successes for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contextualised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learning if managed correctly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Uses up lecture time and resources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Contextualised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 learning acts to encourage both genders equally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Helps combat low confidence levels in female students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Females generally have lower confidence and less experience in the field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Very few computational thinking educational games have been developed</a:t>
            </a:r>
          </a:p>
          <a:p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422216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INTERDEPARTMENTAL SURVEY</a:t>
            </a:r>
            <a:b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dobe Garamond Pro" pitchFamily="18" charset="0"/>
              </a:rPr>
              <a:t>(brief recap)</a:t>
            </a:r>
            <a:endParaRPr lang="en-ZA" sz="27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778"/>
            <a:ext cx="8229600" cy="4653022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Contextualized learning received mixed responses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Need a meeting of ideas between traditional teaching and </a:t>
            </a:r>
            <a:r>
              <a:rPr lang="en-ZA" dirty="0" err="1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contextulization</a:t>
            </a:r>
            <a:endParaRPr lang="en-ZA" dirty="0" smtClean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Only gender difference: whether CS was biased towards male learning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Indicating need for gender neutral approaches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381000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INITIAL CSC 112 SURVEY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aramond Pro" pitchFamily="18" charset="0"/>
              </a:rPr>
              <a:t>Provide baseline of student attitudes to compare against at the end of the course</a:t>
            </a:r>
          </a:p>
          <a:p>
            <a:r>
              <a:rPr lang="en-ZA" dirty="0" smtClean="0">
                <a:solidFill>
                  <a:schemeClr val="bg1"/>
                </a:solidFill>
                <a:latin typeface="Adobe Garamond Pro" pitchFamily="18" charset="0"/>
              </a:rPr>
              <a:t>Based </a:t>
            </a:r>
            <a:r>
              <a:rPr lang="en-ZA" dirty="0">
                <a:solidFill>
                  <a:schemeClr val="bg1"/>
                </a:solidFill>
                <a:latin typeface="Adobe Garamond Pro" pitchFamily="18" charset="0"/>
              </a:rPr>
              <a:t>on Computer Science Attitude Survey by </a:t>
            </a:r>
            <a:r>
              <a:rPr lang="en-ZA" dirty="0" err="1">
                <a:solidFill>
                  <a:schemeClr val="bg1"/>
                </a:solidFill>
                <a:latin typeface="Adobe Garamond Pro" pitchFamily="18" charset="0"/>
              </a:rPr>
              <a:t>Wieber</a:t>
            </a:r>
            <a:r>
              <a:rPr lang="en-ZA" dirty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ZA" i="1" dirty="0">
                <a:solidFill>
                  <a:schemeClr val="bg1"/>
                </a:solidFill>
                <a:latin typeface="Adobe Garamond Pro" pitchFamily="18" charset="0"/>
              </a:rPr>
              <a:t>et al</a:t>
            </a:r>
            <a:r>
              <a:rPr lang="en-ZA" dirty="0">
                <a:solidFill>
                  <a:schemeClr val="bg1"/>
                </a:solidFill>
                <a:latin typeface="Adobe Garamond Pro" pitchFamily="18" charset="0"/>
              </a:rPr>
              <a:t>., (2003</a:t>
            </a:r>
            <a:r>
              <a:rPr lang="en-ZA" dirty="0" smtClean="0">
                <a:solidFill>
                  <a:schemeClr val="bg1"/>
                </a:solidFill>
                <a:latin typeface="Adobe Garamond Pro" pitchFamily="18" charset="0"/>
              </a:rPr>
              <a:t>)</a:t>
            </a:r>
            <a:endParaRPr lang="en-ZA" dirty="0">
              <a:solidFill>
                <a:schemeClr val="bg1"/>
              </a:solidFill>
              <a:latin typeface="Adobe Garamond Pro" pitchFamily="18" charset="0"/>
            </a:endParaRPr>
          </a:p>
          <a:p>
            <a:pPr lvl="1"/>
            <a:r>
              <a:rPr lang="en-ZA" dirty="0">
                <a:solidFill>
                  <a:schemeClr val="bg1"/>
                </a:solidFill>
                <a:latin typeface="Adobe Garamond Pro" pitchFamily="18" charset="0"/>
              </a:rPr>
              <a:t>Five areas of focus: Confidence, attitude towards success, gender divide, relevance, and motivation</a:t>
            </a:r>
          </a:p>
          <a:p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405 participants (50% female and 50% male)</a:t>
            </a:r>
          </a:p>
          <a:p>
            <a:pPr lvl="1"/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0"/>
              </a:rPr>
              <a:t>18% were considering majoring in CS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811</Words>
  <Application>Microsoft Office PowerPoint</Application>
  <PresentationFormat>On-screen Show (4:3)</PresentationFormat>
  <Paragraphs>139</Paragraphs>
  <Slides>37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Increasing computer science popularity and gender diversity through the use of games and contextualized learning </vt:lpstr>
      <vt:lpstr>OVERVIEW</vt:lpstr>
      <vt:lpstr>THE ORIGINAL PROBLEM</vt:lpstr>
      <vt:lpstr>While, 57% of bachelor’s degrees are earned  by women, only 12% of computer science  degrees are awarded to women in the US</vt:lpstr>
      <vt:lpstr>RESEARCH GOALS</vt:lpstr>
      <vt:lpstr>RESEARCH DESIGN</vt:lpstr>
      <vt:lpstr>LITERATURE REVIEW</vt:lpstr>
      <vt:lpstr>INTERDEPARTMENTAL SURVEY (brief recap)</vt:lpstr>
      <vt:lpstr>INITIAL CSC 112 SURVEY</vt:lpstr>
      <vt:lpstr>INITIAL SURVEY ANALYSIS</vt:lpstr>
      <vt:lpstr>INITIAL SURVEY SUMMARY</vt:lpstr>
      <vt:lpstr>GAME DEVELOPMENT</vt:lpstr>
      <vt:lpstr>PowerPoint Presentation</vt:lpstr>
      <vt:lpstr>GAME STRUCTURE narrative cut scenes</vt:lpstr>
      <vt:lpstr>GAME STRUCTURE narrative cut scenes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 TESTING</vt:lpstr>
      <vt:lpstr>FOLLOW UP CSC 112 SURVEY</vt:lpstr>
      <vt:lpstr>FOLLOW UP CSC 112  SURVEY ANALYSIS</vt:lpstr>
      <vt:lpstr>COMPARISON OF TWO SURVEYS</vt:lpstr>
      <vt:lpstr>GAME QUESTIONS</vt:lpstr>
      <vt:lpstr>GAME QUESTIONS</vt:lpstr>
      <vt:lpstr>CSC 112 SURVEY CONCLUSION</vt:lpstr>
      <vt:lpstr>GAME OBSERVATIONS</vt:lpstr>
      <vt:lpstr>CONCLUSION</vt:lpstr>
      <vt:lpstr>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 ZEFFERTT</dc:creator>
  <cp:lastModifiedBy>Hannah Thinyane</cp:lastModifiedBy>
  <cp:revision>42</cp:revision>
  <dcterms:created xsi:type="dcterms:W3CDTF">2014-10-23T10:02:23Z</dcterms:created>
  <dcterms:modified xsi:type="dcterms:W3CDTF">2014-10-28T13:35:59Z</dcterms:modified>
</cp:coreProperties>
</file>