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9"/>
  </p:notesMasterIdLst>
  <p:handoutMasterIdLst>
    <p:handoutMasterId r:id="rId30"/>
  </p:handoutMasterIdLst>
  <p:sldIdLst>
    <p:sldId id="256" r:id="rId2"/>
    <p:sldId id="270" r:id="rId3"/>
    <p:sldId id="286" r:id="rId4"/>
    <p:sldId id="257" r:id="rId5"/>
    <p:sldId id="258" r:id="rId6"/>
    <p:sldId id="266" r:id="rId7"/>
    <p:sldId id="294" r:id="rId8"/>
    <p:sldId id="265" r:id="rId9"/>
    <p:sldId id="273" r:id="rId10"/>
    <p:sldId id="285" r:id="rId11"/>
    <p:sldId id="287" r:id="rId12"/>
    <p:sldId id="268" r:id="rId13"/>
    <p:sldId id="283" r:id="rId14"/>
    <p:sldId id="289" r:id="rId15"/>
    <p:sldId id="291" r:id="rId16"/>
    <p:sldId id="290" r:id="rId17"/>
    <p:sldId id="296" r:id="rId18"/>
    <p:sldId id="279" r:id="rId19"/>
    <p:sldId id="274" r:id="rId20"/>
    <p:sldId id="280" r:id="rId21"/>
    <p:sldId id="275" r:id="rId22"/>
    <p:sldId id="276" r:id="rId23"/>
    <p:sldId id="277" r:id="rId24"/>
    <p:sldId id="292" r:id="rId25"/>
    <p:sldId id="293" r:id="rId26"/>
    <p:sldId id="295" r:id="rId27"/>
    <p:sldId id="269" r:id="rId28"/>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A0A0A0"/>
  </p:clrMru>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261" autoAdjust="0"/>
    <p:restoredTop sz="88034" autoAdjust="0"/>
  </p:normalViewPr>
  <p:slideViewPr>
    <p:cSldViewPr>
      <p:cViewPr varScale="1">
        <p:scale>
          <a:sx n="42" d="100"/>
          <a:sy n="42" d="100"/>
        </p:scale>
        <p:origin x="-94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dirty="0"/>
          </a:p>
        </p:txBody>
      </p:sp>
      <p:sp>
        <p:nvSpPr>
          <p:cNvPr id="3" name="Rectangle 3"/>
          <p:cNvSpPr>
            <a:spLocks noGrp="1"/>
          </p:cNvSpPr>
          <p:nvPr>
            <p:ph type="dt" sz="quarter" idx="1"/>
          </p:nvPr>
        </p:nvSpPr>
        <p:spPr>
          <a:xfrm>
            <a:off x="3884613" y="0"/>
            <a:ext cx="2971800" cy="457200"/>
          </a:xfrm>
          <a:prstGeom prst="rect">
            <a:avLst/>
          </a:prstGeom>
        </p:spPr>
        <p:txBody>
          <a:bodyPr vert="horz"/>
          <a:lstStyle>
            <a:extLst/>
          </a:lstStyle>
          <a:p>
            <a:fld id="{31555DB1-8736-42A3-B48D-2B08FB93332A}" type="datetimeFigureOut">
              <a:rPr lang="en-US" smtClean="0"/>
              <a:pPr/>
              <a:t>11/9/2009</a:t>
            </a:fld>
            <a:endParaRPr lang="en-US" dirty="0"/>
          </a:p>
        </p:txBody>
      </p:sp>
      <p:sp>
        <p:nvSpPr>
          <p:cNvPr id="4" name="Rectangle 4"/>
          <p:cNvSpPr>
            <a:spLocks noGrp="1"/>
          </p:cNvSpPr>
          <p:nvPr>
            <p:ph type="ftr" sz="quarter" idx="2"/>
          </p:nvPr>
        </p:nvSpPr>
        <p:spPr>
          <a:xfrm>
            <a:off x="0" y="8685213"/>
            <a:ext cx="2971800" cy="457200"/>
          </a:xfrm>
          <a:prstGeom prst="rect">
            <a:avLst/>
          </a:prstGeom>
        </p:spPr>
        <p:txBody>
          <a:bodyPr vert="horz"/>
          <a:lstStyle>
            <a:extLst/>
          </a:lstStyle>
          <a:p>
            <a:endParaRPr lang="en-US" dirty="0"/>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extLst/>
          </a:lstStyle>
          <a:p>
            <a:fld id="{5400D380-E0D7-4EB1-B91E-BFCC7DA7F29D}"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dirty="0"/>
          </a:p>
        </p:txBody>
      </p:sp>
      <p:sp>
        <p:nvSpPr>
          <p:cNvPr id="3" name="Rectangle 3"/>
          <p:cNvSpPr>
            <a:spLocks noGrp="1"/>
          </p:cNvSpPr>
          <p:nvPr>
            <p:ph type="dt" idx="1"/>
          </p:nvPr>
        </p:nvSpPr>
        <p:spPr>
          <a:xfrm>
            <a:off x="3884613" y="0"/>
            <a:ext cx="2971800" cy="457200"/>
          </a:xfrm>
          <a:prstGeom prst="rect">
            <a:avLst/>
          </a:prstGeom>
        </p:spPr>
        <p:txBody>
          <a:bodyPr vert="horz"/>
          <a:lstStyle>
            <a:extLst/>
          </a:lstStyle>
          <a:p>
            <a:fld id="{0BDB199F-A56C-4049-BA04-1447030960FF}" type="datetimeFigureOut">
              <a:rPr lang="en-US" smtClean="0"/>
              <a:pPr/>
              <a:t>11/9/2009</a:t>
            </a:fld>
            <a:endParaRPr lang="en-US" dirty="0"/>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extLst/>
          </a:lstStyle>
          <a:p>
            <a:endParaRPr lang="en-US" dirty="0"/>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extLst/>
          </a:lstStyle>
          <a:p>
            <a:endParaRPr lang="en-US" dirty="0"/>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extLst/>
          </a:lstStyle>
          <a:p>
            <a:fld id="{B3A019F3-8596-4028-9847-CBD3A185B07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sp>
        <p:nvSpPr>
          <p:cNvPr id="9" name="Rectangle 10"/>
          <p:cNvSpPr/>
          <p:nvPr userDrawn="1"/>
        </p:nvSpPr>
        <p:spPr>
          <a:xfrm>
            <a:off x="0" y="3886200"/>
            <a:ext cx="9144000" cy="1803688"/>
          </a:xfrm>
          <a:prstGeom prst="rect">
            <a:avLst/>
          </a:prstGeom>
          <a:solidFill>
            <a:schemeClr val="accent6">
              <a:shade val="7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3" name="Rectangle 3"/>
          <p:cNvSpPr>
            <a:spLocks noGrp="1"/>
          </p:cNvSpPr>
          <p:nvPr>
            <p:ph type="subTitle" idx="1" hasCustomPrompt="1"/>
          </p:nvPr>
        </p:nvSpPr>
        <p:spPr>
          <a:xfrm>
            <a:off x="228600" y="3962400"/>
            <a:ext cx="6934200" cy="1618488"/>
          </a:xfrm>
          <a:noFill/>
        </p:spPr>
        <p:txBody>
          <a:bodyPr anchor="ctr">
            <a:noAutofit/>
          </a:bodyPr>
          <a:lstStyle>
            <a:lvl1pPr marL="0" indent="0" algn="l">
              <a:buNone/>
              <a:defRPr sz="1800" b="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add author information</a:t>
            </a:r>
            <a:endParaRPr lang="en-US" dirty="0"/>
          </a:p>
        </p:txBody>
      </p:sp>
      <p:pic>
        <p:nvPicPr>
          <p:cNvPr id="30" name="ContosoLogo.jpg"/>
          <p:cNvPicPr>
            <a:picLocks noChangeAspect="1"/>
          </p:cNvPicPr>
          <p:nvPr/>
        </p:nvPicPr>
        <p:blipFill>
          <a:blip r:embed="rId2" cstate="print"/>
          <a:stretch>
            <a:fillRect/>
          </a:stretch>
        </p:blipFill>
        <p:spPr>
          <a:xfrm>
            <a:off x="7467600" y="5910458"/>
            <a:ext cx="1371600" cy="769609"/>
          </a:xfrm>
          <a:prstGeom prst="rect">
            <a:avLst/>
          </a:prstGeom>
          <a:noFill/>
          <a:ln>
            <a:noFill/>
          </a:ln>
        </p:spPr>
      </p:pic>
      <p:sp>
        <p:nvSpPr>
          <p:cNvPr id="8" name="Rectangle 10"/>
          <p:cNvSpPr/>
          <p:nvPr userDrawn="1"/>
        </p:nvSpPr>
        <p:spPr>
          <a:xfrm>
            <a:off x="0" y="0"/>
            <a:ext cx="9144000" cy="38862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2" name="Rectangle 11"/>
          <p:cNvSpPr/>
          <p:nvPr userDrawn="1"/>
        </p:nvSpPr>
        <p:spPr>
          <a:xfrm>
            <a:off x="0" y="5665695"/>
            <a:ext cx="9144000" cy="762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pic>
        <p:nvPicPr>
          <p:cNvPr id="11" name="Picture 5" descr="Department Logos 2008-horizontal.jpg"/>
          <p:cNvPicPr>
            <a:picLocks noChangeAspect="1"/>
          </p:cNvPicPr>
          <p:nvPr userDrawn="1"/>
        </p:nvPicPr>
        <p:blipFill>
          <a:blip r:embed="rId3" cstate="print"/>
          <a:stretch>
            <a:fillRect/>
          </a:stretch>
        </p:blipFill>
        <p:spPr bwMode="auto">
          <a:xfrm>
            <a:off x="285741" y="5867400"/>
            <a:ext cx="5124459" cy="919886"/>
          </a:xfrm>
          <a:prstGeom prst="rect">
            <a:avLst/>
          </a:prstGeom>
          <a:noFill/>
          <a:ln w="9525">
            <a:noFill/>
            <a:miter lim="800000"/>
            <a:headEnd/>
            <a:tailEnd/>
          </a:ln>
        </p:spPr>
      </p:pic>
      <p:sp>
        <p:nvSpPr>
          <p:cNvPr id="2" name="Rectangle 2"/>
          <p:cNvSpPr>
            <a:spLocks noGrp="1"/>
          </p:cNvSpPr>
          <p:nvPr>
            <p:ph type="ctrTitle"/>
          </p:nvPr>
        </p:nvSpPr>
        <p:spPr>
          <a:xfrm>
            <a:off x="228600" y="2514600"/>
            <a:ext cx="8610600" cy="1143000"/>
          </a:xfrm>
          <a:noFill/>
        </p:spPr>
        <p:txBody>
          <a:bodyPr vert="horz">
            <a:noAutofit/>
          </a:bodyPr>
          <a:lstStyle>
            <a:lvl1pPr algn="l">
              <a:defRPr sz="4000" b="1" cap="all" spc="150" baseline="0">
                <a:solidFill>
                  <a:schemeClr val="tx1"/>
                </a:solidFill>
              </a:defRPr>
            </a:lvl1pPr>
            <a:extLst/>
          </a:lstStyle>
          <a:p>
            <a:r>
              <a:rPr lang="en-US" smtClean="0"/>
              <a:t>Click to edit Master title style</a:t>
            </a:r>
            <a:endParaRPr lang="en-US" dirty="0"/>
          </a:p>
        </p:txBody>
      </p:sp>
      <p:pic>
        <p:nvPicPr>
          <p:cNvPr id="10" name="Picture 9" descr="SNRGSlides.png"/>
          <p:cNvPicPr>
            <a:picLocks noChangeAspect="1"/>
          </p:cNvPicPr>
          <p:nvPr userDrawn="1"/>
        </p:nvPicPr>
        <p:blipFill>
          <a:blip r:embed="rId4" cstate="print"/>
          <a:stretch>
            <a:fillRect/>
          </a:stretch>
        </p:blipFill>
        <p:spPr>
          <a:xfrm>
            <a:off x="5562600" y="158494"/>
            <a:ext cx="3453391" cy="1213106"/>
          </a:xfrm>
          <a:prstGeom prst="rect">
            <a:avLst/>
          </a:prstGeom>
        </p:spPr>
      </p:pic>
      <p:sp>
        <p:nvSpPr>
          <p:cNvPr id="13" name="Rectangle 12"/>
          <p:cNvSpPr/>
          <p:nvPr userDrawn="1"/>
        </p:nvSpPr>
        <p:spPr>
          <a:xfrm>
            <a:off x="0" y="3810000"/>
            <a:ext cx="9144000" cy="76200"/>
          </a:xfrm>
          <a:prstGeom prst="rect">
            <a:avLst/>
          </a:prstGeom>
          <a:solidFill>
            <a:schemeClr val="accent2"/>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16" name="Rectangle 8"/>
          <p:cNvSpPr>
            <a:spLocks noGrp="1"/>
          </p:cNvSpPr>
          <p:nvPr>
            <p:ph type="body" sz="quarter" idx="13" hasCustomPrompt="1"/>
          </p:nvPr>
        </p:nvSpPr>
        <p:spPr>
          <a:xfrm>
            <a:off x="304800" y="381000"/>
            <a:ext cx="39624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5"/>
          </p:nvPr>
        </p:nvSpPr>
        <p:spPr>
          <a:xfrm>
            <a:off x="304800" y="762000"/>
            <a:ext cx="3962400" cy="25542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8"/>
          <p:cNvSpPr>
            <a:spLocks noGrp="1"/>
          </p:cNvSpPr>
          <p:nvPr>
            <p:ph type="body" sz="quarter" idx="16" hasCustomPrompt="1"/>
          </p:nvPr>
        </p:nvSpPr>
        <p:spPr>
          <a:xfrm>
            <a:off x="301752" y="3319272"/>
            <a:ext cx="3965448" cy="414528"/>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7"/>
          </p:nvPr>
        </p:nvSpPr>
        <p:spPr>
          <a:xfrm>
            <a:off x="301752" y="3733800"/>
            <a:ext cx="3965448" cy="252069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8"/>
          <p:cNvSpPr>
            <a:spLocks noGrp="1"/>
          </p:cNvSpPr>
          <p:nvPr>
            <p:ph type="body" sz="quarter" idx="18" hasCustomPrompt="1"/>
          </p:nvPr>
        </p:nvSpPr>
        <p:spPr>
          <a:xfrm>
            <a:off x="4419600" y="381000"/>
            <a:ext cx="39624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4" name="Rectangle 11"/>
          <p:cNvSpPr>
            <a:spLocks noGrp="1"/>
          </p:cNvSpPr>
          <p:nvPr>
            <p:ph sz="quarter" idx="19"/>
          </p:nvPr>
        </p:nvSpPr>
        <p:spPr>
          <a:xfrm>
            <a:off x="4419600" y="762000"/>
            <a:ext cx="3962400" cy="25542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Rectangle 8"/>
          <p:cNvSpPr>
            <a:spLocks noGrp="1"/>
          </p:cNvSpPr>
          <p:nvPr>
            <p:ph type="body" sz="quarter" idx="20" hasCustomPrompt="1"/>
          </p:nvPr>
        </p:nvSpPr>
        <p:spPr>
          <a:xfrm>
            <a:off x="4416552" y="3319272"/>
            <a:ext cx="3965448" cy="414528"/>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21"/>
          </p:nvPr>
        </p:nvSpPr>
        <p:spPr>
          <a:xfrm>
            <a:off x="4416552" y="3733800"/>
            <a:ext cx="3965448" cy="252069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Rectangle 23"/>
          <p:cNvSpPr>
            <a:spLocks noGrp="1"/>
          </p:cNvSpPr>
          <p:nvPr>
            <p:ph type="dt" sz="half" idx="22"/>
          </p:nvPr>
        </p:nvSpPr>
        <p:spPr/>
        <p:txBody>
          <a:bodyPr/>
          <a:lstStyle>
            <a:extLst/>
          </a:lstStyle>
          <a:p>
            <a:pPr algn="r"/>
            <a:fld id="{CBEC585F-C108-48D6-9331-6628A0FBB73B}" type="datetime1">
              <a:rPr lang="en-US" smtClean="0"/>
              <a:pPr algn="r"/>
              <a:t>11/9/2009</a:t>
            </a:fld>
            <a:endParaRPr lang="en-US" dirty="0"/>
          </a:p>
        </p:txBody>
      </p:sp>
      <p:sp>
        <p:nvSpPr>
          <p:cNvPr id="27" name="Rectangle 27"/>
          <p:cNvSpPr>
            <a:spLocks noGrp="1"/>
          </p:cNvSpPr>
          <p:nvPr>
            <p:ph type="sldNum" sz="quarter" idx="23"/>
          </p:nvPr>
        </p:nvSpPr>
        <p:spPr/>
        <p:txBody>
          <a:bodyPr/>
          <a:lstStyle>
            <a:extLst/>
          </a:lstStyle>
          <a:p>
            <a:pPr algn="r"/>
            <a:fld id="{256D3EEF-DE4E-429D-8EC4-DDC531AFF587}" type="slidenum">
              <a:rPr lang="en-US" sz="1000" smtClean="0"/>
              <a:pPr algn="r"/>
              <a:t>‹#›</a:t>
            </a:fld>
            <a:endParaRPr lang="en-US" dirty="0"/>
          </a:p>
        </p:txBody>
      </p:sp>
      <p:sp>
        <p:nvSpPr>
          <p:cNvPr id="28" name="Rectangle 28"/>
          <p:cNvSpPr>
            <a:spLocks noGrp="1"/>
          </p:cNvSpPr>
          <p:nvPr>
            <p:ph type="ftr" sz="quarter" idx="24"/>
          </p:nvPr>
        </p:nvSpPr>
        <p:spPr/>
        <p:txBody>
          <a:bodyPr/>
          <a:lstStyle>
            <a:extLst/>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9" name="Rectangle 8"/>
          <p:cNvSpPr/>
          <p:nvPr userDrawn="1"/>
        </p:nvSpPr>
        <p:spPr>
          <a:xfrm>
            <a:off x="0" y="4038600"/>
            <a:ext cx="9144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4" name="Title 13"/>
          <p:cNvSpPr>
            <a:spLocks noGrp="1"/>
          </p:cNvSpPr>
          <p:nvPr>
            <p:ph type="ctrTitle"/>
          </p:nvPr>
        </p:nvSpPr>
        <p:spPr>
          <a:xfrm>
            <a:off x="228600" y="4114800"/>
            <a:ext cx="7239000" cy="533400"/>
          </a:xfrm>
          <a:noFill/>
        </p:spPr>
        <p:txBody>
          <a:bodyPr vert="horz"/>
          <a:lstStyle>
            <a:lvl1pPr algn="l">
              <a:defRPr sz="3200" b="0" cap="all" spc="150" baseline="0">
                <a:solidFill>
                  <a:schemeClr val="bg1"/>
                </a:solidFill>
              </a:defRPr>
            </a:lvl1pPr>
            <a:extLst/>
          </a:lstStyle>
          <a:p>
            <a:r>
              <a:rPr lang="en-US" smtClean="0"/>
              <a:t>Click to edit Master title style</a:t>
            </a:r>
            <a:endParaRPr lang="en-US" dirty="0"/>
          </a:p>
        </p:txBody>
      </p:sp>
      <p:sp>
        <p:nvSpPr>
          <p:cNvPr id="11" name="Rectangle 10"/>
          <p:cNvSpPr/>
          <p:nvPr userDrawn="1"/>
        </p:nvSpPr>
        <p:spPr>
          <a:xfrm>
            <a:off x="0" y="4648200"/>
            <a:ext cx="9144000" cy="7852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5" name="Rectangle 4"/>
          <p:cNvSpPr/>
          <p:nvPr userDrawn="1"/>
        </p:nvSpPr>
        <p:spPr>
          <a:xfrm>
            <a:off x="0" y="4036280"/>
            <a:ext cx="9144000" cy="78520"/>
          </a:xfrm>
          <a:prstGeom prst="rect">
            <a:avLst/>
          </a:prstGeom>
          <a:solidFill>
            <a:schemeClr val="accent2"/>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p:nvPr>
        </p:nvSpPr>
        <p:spPr/>
        <p:txBody>
          <a:bodyPr/>
          <a:lstStyle>
            <a:extLst/>
          </a:lstStyle>
          <a:p>
            <a:r>
              <a:rPr lang="en-US" smtClean="0"/>
              <a:t>Click to edit Master title style</a:t>
            </a:r>
            <a:endParaRPr lang="en-US"/>
          </a:p>
        </p:txBody>
      </p:sp>
      <p:sp>
        <p:nvSpPr>
          <p:cNvPr id="19" name="Rectangle 8"/>
          <p:cNvSpPr>
            <a:spLocks noGrp="1"/>
          </p:cNvSpPr>
          <p:nvPr>
            <p:ph type="body" sz="quarter" idx="13" hasCustomPrompt="1"/>
          </p:nvPr>
        </p:nvSpPr>
        <p:spPr>
          <a:xfrm>
            <a:off x="304800" y="381000"/>
            <a:ext cx="80772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7" name="Rectangle 7"/>
          <p:cNvSpPr>
            <a:spLocks noGrp="1"/>
          </p:cNvSpPr>
          <p:nvPr>
            <p:ph type="dt" sz="half" idx="14"/>
          </p:nvPr>
        </p:nvSpPr>
        <p:spPr/>
        <p:txBody>
          <a:bodyPr/>
          <a:lstStyle>
            <a:extLst/>
          </a:lstStyle>
          <a:p>
            <a:pPr algn="r"/>
            <a:fld id="{F7F1F872-C5DE-403B-85F0-1024E6CA1886}" type="datetime1">
              <a:rPr lang="en-US" smtClean="0"/>
              <a:pPr algn="r"/>
              <a:t>11/9/2009</a:t>
            </a:fld>
            <a:endParaRPr lang="en-US" dirty="0"/>
          </a:p>
        </p:txBody>
      </p:sp>
      <p:sp>
        <p:nvSpPr>
          <p:cNvPr id="8" name="Rectangle 8"/>
          <p:cNvSpPr>
            <a:spLocks noGrp="1"/>
          </p:cNvSpPr>
          <p:nvPr>
            <p:ph type="sldNum" sz="quarter" idx="15"/>
          </p:nvPr>
        </p:nvSpPr>
        <p:spPr/>
        <p:txBody>
          <a:bodyPr/>
          <a:lstStyle>
            <a:extLst/>
          </a:lstStyle>
          <a:p>
            <a:pPr algn="r"/>
            <a:fld id="{256D3EEF-DE4E-429D-8EC4-DDC531AFF587}" type="slidenum">
              <a:rPr lang="en-US" sz="1000" smtClean="0"/>
              <a:pPr algn="r"/>
              <a:t>‹#›</a:t>
            </a:fld>
            <a:endParaRPr lang="en-US" dirty="0"/>
          </a:p>
        </p:txBody>
      </p:sp>
      <p:sp>
        <p:nvSpPr>
          <p:cNvPr id="9" name="Rectangle 9"/>
          <p:cNvSpPr>
            <a:spLocks noGrp="1"/>
          </p:cNvSpPr>
          <p:nvPr>
            <p:ph type="ftr" sz="quarter" idx="16"/>
          </p:nvPr>
        </p:nvSpPr>
        <p:spPr/>
        <p:txBody>
          <a:bodyPr/>
          <a:lstStyle>
            <a:extLst/>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p:nvPr>
        </p:nvSpPr>
        <p:spPr/>
        <p:txBody>
          <a:bodyPr/>
          <a:lstStyle>
            <a:extLst/>
          </a:lstStyle>
          <a:p>
            <a:r>
              <a:rPr lang="en-US" smtClean="0"/>
              <a:t>Click to edit Master title style</a:t>
            </a:r>
            <a:endParaRPr lang="en-US"/>
          </a:p>
        </p:txBody>
      </p:sp>
      <p:sp>
        <p:nvSpPr>
          <p:cNvPr id="6" name="Rectangle 6"/>
          <p:cNvSpPr>
            <a:spLocks noGrp="1"/>
          </p:cNvSpPr>
          <p:nvPr>
            <p:ph type="dt" sz="half" idx="10"/>
          </p:nvPr>
        </p:nvSpPr>
        <p:spPr/>
        <p:txBody>
          <a:bodyPr/>
          <a:lstStyle>
            <a:extLst/>
          </a:lstStyle>
          <a:p>
            <a:pPr algn="r"/>
            <a:fld id="{73B9D0E9-7F95-4423-9114-95494EF8154E}" type="datetime1">
              <a:rPr lang="en-US" smtClean="0"/>
              <a:pPr algn="r"/>
              <a:t>11/9/2009</a:t>
            </a:fld>
            <a:endParaRPr lang="en-US" dirty="0"/>
          </a:p>
        </p:txBody>
      </p:sp>
      <p:sp>
        <p:nvSpPr>
          <p:cNvPr id="8" name="Rectangle 8"/>
          <p:cNvSpPr>
            <a:spLocks noGrp="1"/>
          </p:cNvSpPr>
          <p:nvPr>
            <p:ph type="sldNum" sz="quarter" idx="11"/>
          </p:nvPr>
        </p:nvSpPr>
        <p:spPr/>
        <p:txBody>
          <a:bodyPr/>
          <a:lstStyle>
            <a:extLst/>
          </a:lstStyle>
          <a:p>
            <a:pPr algn="r"/>
            <a:fld id="{256D3EEF-DE4E-429D-8EC4-DDC531AFF587}" type="slidenum">
              <a:rPr lang="en-US" sz="1000" smtClean="0"/>
              <a:pPr algn="r"/>
              <a:t>‹#›</a:t>
            </a:fld>
            <a:endParaRPr lang="en-US" dirty="0"/>
          </a:p>
        </p:txBody>
      </p:sp>
      <p:sp>
        <p:nvSpPr>
          <p:cNvPr id="9" name="Rectangle 9"/>
          <p:cNvSpPr>
            <a:spLocks noGrp="1"/>
          </p:cNvSpPr>
          <p:nvPr>
            <p:ph type="ftr" sz="quarter" idx="12"/>
          </p:nvPr>
        </p:nvSpPr>
        <p:spPr/>
        <p:txBody>
          <a:bodyPr/>
          <a:lstStyle>
            <a:extLst/>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Up">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8" name="Rectangle 8"/>
          <p:cNvSpPr>
            <a:spLocks noGrp="1"/>
          </p:cNvSpPr>
          <p:nvPr>
            <p:ph type="body" sz="quarter" idx="13" hasCustomPrompt="1"/>
          </p:nvPr>
        </p:nvSpPr>
        <p:spPr>
          <a:xfrm>
            <a:off x="304800" y="381000"/>
            <a:ext cx="80772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1" name="Rectangle 11"/>
          <p:cNvSpPr>
            <a:spLocks noGrp="1"/>
          </p:cNvSpPr>
          <p:nvPr>
            <p:ph sz="quarter" idx="15"/>
          </p:nvPr>
        </p:nvSpPr>
        <p:spPr>
          <a:xfrm>
            <a:off x="304800" y="762000"/>
            <a:ext cx="8077200" cy="5486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9"/>
          <p:cNvSpPr>
            <a:spLocks noGrp="1"/>
          </p:cNvSpPr>
          <p:nvPr>
            <p:ph type="dt" sz="half" idx="16"/>
          </p:nvPr>
        </p:nvSpPr>
        <p:spPr/>
        <p:txBody>
          <a:bodyPr/>
          <a:lstStyle>
            <a:extLst/>
          </a:lstStyle>
          <a:p>
            <a:pPr algn="r"/>
            <a:fld id="{828FD173-2CB3-4214-8741-970D8D476901}" type="datetime1">
              <a:rPr lang="en-US" smtClean="0"/>
              <a:pPr algn="r"/>
              <a:t>11/9/2009</a:t>
            </a:fld>
            <a:endParaRPr lang="en-US" dirty="0"/>
          </a:p>
        </p:txBody>
      </p:sp>
      <p:sp>
        <p:nvSpPr>
          <p:cNvPr id="10" name="Rectangle 10"/>
          <p:cNvSpPr>
            <a:spLocks noGrp="1"/>
          </p:cNvSpPr>
          <p:nvPr>
            <p:ph type="sldNum" sz="quarter" idx="17"/>
          </p:nvPr>
        </p:nvSpPr>
        <p:spPr/>
        <p:txBody>
          <a:bodyPr/>
          <a:lstStyle>
            <a:extLst/>
          </a:lstStyle>
          <a:p>
            <a:pPr algn="r"/>
            <a:fld id="{256D3EEF-DE4E-429D-8EC4-DDC531AFF587}" type="slidenum">
              <a:rPr lang="en-US" sz="1000" smtClean="0"/>
              <a:pPr algn="r"/>
              <a:t>‹#›</a:t>
            </a:fld>
            <a:endParaRPr lang="en-US" dirty="0"/>
          </a:p>
        </p:txBody>
      </p:sp>
      <p:sp>
        <p:nvSpPr>
          <p:cNvPr id="12" name="Rectangle 12"/>
          <p:cNvSpPr>
            <a:spLocks noGrp="1"/>
          </p:cNvSpPr>
          <p:nvPr>
            <p:ph type="ftr" sz="quarter" idx="18"/>
          </p:nvPr>
        </p:nvSpPr>
        <p:spPr/>
        <p:txBody>
          <a:bodyPr/>
          <a:lstStyle>
            <a:extLst/>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31" name="Rectangle 8"/>
          <p:cNvSpPr>
            <a:spLocks noGrp="1"/>
          </p:cNvSpPr>
          <p:nvPr>
            <p:ph type="body" sz="quarter" idx="13" hasCustomPrompt="1"/>
          </p:nvPr>
        </p:nvSpPr>
        <p:spPr>
          <a:xfrm>
            <a:off x="304800" y="381000"/>
            <a:ext cx="3965448"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9" name="Rectangle 11"/>
          <p:cNvSpPr>
            <a:spLocks noGrp="1"/>
          </p:cNvSpPr>
          <p:nvPr>
            <p:ph sz="quarter" idx="15"/>
          </p:nvPr>
        </p:nvSpPr>
        <p:spPr>
          <a:xfrm>
            <a:off x="304800" y="762000"/>
            <a:ext cx="3962400" cy="5486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6" hasCustomPrompt="1"/>
          </p:nvPr>
        </p:nvSpPr>
        <p:spPr>
          <a:xfrm>
            <a:off x="4416552" y="381000"/>
            <a:ext cx="3965448"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7"/>
          </p:nvPr>
        </p:nvSpPr>
        <p:spPr>
          <a:xfrm>
            <a:off x="4416552" y="762000"/>
            <a:ext cx="3962400" cy="5486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18"/>
          </p:nvPr>
        </p:nvSpPr>
        <p:spPr/>
        <p:txBody>
          <a:bodyPr/>
          <a:lstStyle>
            <a:extLst/>
          </a:lstStyle>
          <a:p>
            <a:pPr algn="r"/>
            <a:fld id="{A1704A40-8D3B-4404-9986-2B5D36474D63}" type="datetime1">
              <a:rPr lang="en-US" smtClean="0"/>
              <a:pPr algn="r"/>
              <a:t>11/9/2009</a:t>
            </a:fld>
            <a:endParaRPr lang="en-US" dirty="0"/>
          </a:p>
        </p:txBody>
      </p:sp>
      <p:sp>
        <p:nvSpPr>
          <p:cNvPr id="16" name="Rectangle 16"/>
          <p:cNvSpPr>
            <a:spLocks noGrp="1"/>
          </p:cNvSpPr>
          <p:nvPr>
            <p:ph type="sldNum" sz="quarter" idx="19"/>
          </p:nvPr>
        </p:nvSpPr>
        <p:spPr/>
        <p:txBody>
          <a:bodyPr/>
          <a:lstStyle>
            <a:extLst/>
          </a:lstStyle>
          <a:p>
            <a:pPr algn="r"/>
            <a:fld id="{256D3EEF-DE4E-429D-8EC4-DDC531AFF587}" type="slidenum">
              <a:rPr lang="en-US" sz="1000" smtClean="0"/>
              <a:pPr algn="r"/>
              <a:t>‹#›</a:t>
            </a:fld>
            <a:endParaRPr lang="en-US" dirty="0"/>
          </a:p>
        </p:txBody>
      </p:sp>
      <p:sp>
        <p:nvSpPr>
          <p:cNvPr id="17" name="Rectangle 17"/>
          <p:cNvSpPr>
            <a:spLocks noGrp="1"/>
          </p:cNvSpPr>
          <p:nvPr>
            <p:ph type="ftr" sz="quarter" idx="20"/>
          </p:nvPr>
        </p:nvSpPr>
        <p:spPr/>
        <p:txBody>
          <a:bodyPr/>
          <a:lstStyle>
            <a:extLst/>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9" name="Rectangle 8"/>
          <p:cNvSpPr>
            <a:spLocks noGrp="1"/>
          </p:cNvSpPr>
          <p:nvPr>
            <p:ph type="body" sz="quarter" idx="13" hasCustomPrompt="1"/>
          </p:nvPr>
        </p:nvSpPr>
        <p:spPr>
          <a:xfrm>
            <a:off x="304800" y="381000"/>
            <a:ext cx="39624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5"/>
          </p:nvPr>
        </p:nvSpPr>
        <p:spPr>
          <a:xfrm>
            <a:off x="304800" y="762000"/>
            <a:ext cx="3962400" cy="25542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6" hasCustomPrompt="1"/>
          </p:nvPr>
        </p:nvSpPr>
        <p:spPr>
          <a:xfrm>
            <a:off x="301752" y="3319272"/>
            <a:ext cx="3965448" cy="414528"/>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301752" y="3733800"/>
            <a:ext cx="3965448" cy="252069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Rectangle 8"/>
          <p:cNvSpPr>
            <a:spLocks noGrp="1"/>
          </p:cNvSpPr>
          <p:nvPr>
            <p:ph type="body" sz="quarter" idx="18" hasCustomPrompt="1"/>
          </p:nvPr>
        </p:nvSpPr>
        <p:spPr>
          <a:xfrm>
            <a:off x="4416552" y="381000"/>
            <a:ext cx="3965448"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9"/>
          </p:nvPr>
        </p:nvSpPr>
        <p:spPr>
          <a:xfrm>
            <a:off x="4416552" y="762000"/>
            <a:ext cx="3962400" cy="5486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20"/>
          </p:nvPr>
        </p:nvSpPr>
        <p:spPr/>
        <p:txBody>
          <a:bodyPr/>
          <a:lstStyle>
            <a:extLst/>
          </a:lstStyle>
          <a:p>
            <a:pPr algn="r"/>
            <a:fld id="{DE3B91AD-F2C9-43CB-A84C-1D5C130F2509}" type="datetime1">
              <a:rPr lang="en-US" smtClean="0"/>
              <a:pPr algn="r"/>
              <a:t>11/9/2009</a:t>
            </a:fld>
            <a:endParaRPr lang="en-US" dirty="0"/>
          </a:p>
        </p:txBody>
      </p:sp>
      <p:sp>
        <p:nvSpPr>
          <p:cNvPr id="19" name="Rectangle 19"/>
          <p:cNvSpPr>
            <a:spLocks noGrp="1"/>
          </p:cNvSpPr>
          <p:nvPr>
            <p:ph type="sldNum" sz="quarter" idx="21"/>
          </p:nvPr>
        </p:nvSpPr>
        <p:spPr/>
        <p:txBody>
          <a:bodyPr/>
          <a:lstStyle>
            <a:extLst/>
          </a:lstStyle>
          <a:p>
            <a:pPr algn="r"/>
            <a:fld id="{256D3EEF-DE4E-429D-8EC4-DDC531AFF587}" type="slidenum">
              <a:rPr lang="en-US" sz="1000" smtClean="0"/>
              <a:pPr algn="r"/>
              <a:t>‹#›</a:t>
            </a:fld>
            <a:endParaRPr lang="en-US" dirty="0"/>
          </a:p>
        </p:txBody>
      </p:sp>
      <p:sp>
        <p:nvSpPr>
          <p:cNvPr id="22" name="Rectangle 22"/>
          <p:cNvSpPr>
            <a:spLocks noGrp="1"/>
          </p:cNvSpPr>
          <p:nvPr>
            <p:ph type="ftr" sz="quarter" idx="22"/>
          </p:nvPr>
        </p:nvSpPr>
        <p:spPr/>
        <p:txBody>
          <a:bodyPr/>
          <a:lstStyle>
            <a:extLst/>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3965448"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5"/>
          </p:nvPr>
        </p:nvSpPr>
        <p:spPr>
          <a:xfrm>
            <a:off x="304800" y="762000"/>
            <a:ext cx="3962400" cy="5486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Rectangle 8"/>
          <p:cNvSpPr>
            <a:spLocks noGrp="1"/>
          </p:cNvSpPr>
          <p:nvPr>
            <p:ph type="body" sz="quarter" idx="16" hasCustomPrompt="1"/>
          </p:nvPr>
        </p:nvSpPr>
        <p:spPr>
          <a:xfrm>
            <a:off x="4419600" y="381000"/>
            <a:ext cx="39624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4419600" y="762000"/>
            <a:ext cx="3962400" cy="25542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8"/>
          <p:cNvSpPr>
            <a:spLocks noGrp="1"/>
          </p:cNvSpPr>
          <p:nvPr>
            <p:ph type="body" sz="quarter" idx="18" hasCustomPrompt="1"/>
          </p:nvPr>
        </p:nvSpPr>
        <p:spPr>
          <a:xfrm>
            <a:off x="4416552" y="3319272"/>
            <a:ext cx="3965448" cy="414528"/>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9"/>
          </p:nvPr>
        </p:nvSpPr>
        <p:spPr>
          <a:xfrm>
            <a:off x="4416552" y="3733800"/>
            <a:ext cx="3965448" cy="252069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21"/>
          <p:cNvSpPr>
            <a:spLocks noGrp="1"/>
          </p:cNvSpPr>
          <p:nvPr>
            <p:ph type="dt" sz="half" idx="20"/>
          </p:nvPr>
        </p:nvSpPr>
        <p:spPr/>
        <p:txBody>
          <a:bodyPr/>
          <a:lstStyle>
            <a:extLst/>
          </a:lstStyle>
          <a:p>
            <a:pPr algn="r"/>
            <a:fld id="{27D93220-918A-400D-B3FA-D8B22567DEBB}" type="datetime1">
              <a:rPr lang="en-US" smtClean="0"/>
              <a:pPr algn="r"/>
              <a:t>11/9/2009</a:t>
            </a:fld>
            <a:endParaRPr lang="en-US" dirty="0"/>
          </a:p>
        </p:txBody>
      </p:sp>
      <p:sp>
        <p:nvSpPr>
          <p:cNvPr id="22" name="Rectangle 22"/>
          <p:cNvSpPr>
            <a:spLocks noGrp="1"/>
          </p:cNvSpPr>
          <p:nvPr>
            <p:ph type="sldNum" sz="quarter" idx="21"/>
          </p:nvPr>
        </p:nvSpPr>
        <p:spPr/>
        <p:txBody>
          <a:bodyPr/>
          <a:lstStyle>
            <a:extLst/>
          </a:lstStyle>
          <a:p>
            <a:pPr algn="r"/>
            <a:fld id="{256D3EEF-DE4E-429D-8EC4-DDC531AFF587}" type="slidenum">
              <a:rPr lang="en-US" sz="1000" smtClean="0"/>
              <a:pPr algn="r"/>
              <a:t>‹#›</a:t>
            </a:fld>
            <a:endParaRPr lang="en-US" dirty="0"/>
          </a:p>
        </p:txBody>
      </p:sp>
      <p:sp>
        <p:nvSpPr>
          <p:cNvPr id="23" name="Rectangle 23"/>
          <p:cNvSpPr>
            <a:spLocks noGrp="1"/>
          </p:cNvSpPr>
          <p:nvPr>
            <p:ph type="ftr" sz="quarter" idx="22"/>
          </p:nvPr>
        </p:nvSpPr>
        <p:spPr/>
        <p:txBody>
          <a:bodyPr/>
          <a:lstStyle>
            <a:extLst/>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dirty="0"/>
          </a:p>
        </p:txBody>
      </p:sp>
      <p:sp>
        <p:nvSpPr>
          <p:cNvPr id="13" name="Rectangle 8"/>
          <p:cNvSpPr>
            <a:spLocks noGrp="1"/>
          </p:cNvSpPr>
          <p:nvPr>
            <p:ph type="body" sz="quarter" idx="13" hasCustomPrompt="1"/>
          </p:nvPr>
        </p:nvSpPr>
        <p:spPr>
          <a:xfrm>
            <a:off x="304800" y="381000"/>
            <a:ext cx="80772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5"/>
          </p:nvPr>
        </p:nvSpPr>
        <p:spPr>
          <a:xfrm>
            <a:off x="301752" y="762000"/>
            <a:ext cx="8074152" cy="25542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8"/>
          <p:cNvSpPr>
            <a:spLocks noGrp="1"/>
          </p:cNvSpPr>
          <p:nvPr>
            <p:ph type="body" sz="quarter" idx="16" hasCustomPrompt="1"/>
          </p:nvPr>
        </p:nvSpPr>
        <p:spPr>
          <a:xfrm>
            <a:off x="301752" y="3319272"/>
            <a:ext cx="3965448" cy="414528"/>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7"/>
          </p:nvPr>
        </p:nvSpPr>
        <p:spPr>
          <a:xfrm>
            <a:off x="301752" y="3733800"/>
            <a:ext cx="3965448" cy="252069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8"/>
          <p:cNvSpPr>
            <a:spLocks noGrp="1"/>
          </p:cNvSpPr>
          <p:nvPr>
            <p:ph type="body" sz="quarter" idx="20" hasCustomPrompt="1"/>
          </p:nvPr>
        </p:nvSpPr>
        <p:spPr>
          <a:xfrm>
            <a:off x="4416552" y="3319272"/>
            <a:ext cx="3965448" cy="414528"/>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3" name="Rectangle 11"/>
          <p:cNvSpPr>
            <a:spLocks noGrp="1"/>
          </p:cNvSpPr>
          <p:nvPr>
            <p:ph sz="quarter" idx="21"/>
          </p:nvPr>
        </p:nvSpPr>
        <p:spPr>
          <a:xfrm>
            <a:off x="4416552" y="3733800"/>
            <a:ext cx="3965448" cy="252069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19"/>
          <p:cNvSpPr>
            <a:spLocks noGrp="1"/>
          </p:cNvSpPr>
          <p:nvPr>
            <p:ph type="dt" sz="half" idx="22"/>
          </p:nvPr>
        </p:nvSpPr>
        <p:spPr/>
        <p:txBody>
          <a:bodyPr/>
          <a:lstStyle>
            <a:extLst/>
          </a:lstStyle>
          <a:p>
            <a:pPr algn="r"/>
            <a:fld id="{FEC9D3F2-7140-49B9-866C-D21246A5836E}" type="datetime1">
              <a:rPr lang="en-US" smtClean="0"/>
              <a:pPr algn="r"/>
              <a:t>11/9/2009</a:t>
            </a:fld>
            <a:endParaRPr lang="en-US" dirty="0"/>
          </a:p>
        </p:txBody>
      </p:sp>
      <p:sp>
        <p:nvSpPr>
          <p:cNvPr id="20" name="Rectangle 20"/>
          <p:cNvSpPr>
            <a:spLocks noGrp="1"/>
          </p:cNvSpPr>
          <p:nvPr>
            <p:ph type="sldNum" sz="quarter" idx="23"/>
          </p:nvPr>
        </p:nvSpPr>
        <p:spPr/>
        <p:txBody>
          <a:bodyPr/>
          <a:lstStyle>
            <a:extLst/>
          </a:lstStyle>
          <a:p>
            <a:pPr algn="r"/>
            <a:fld id="{256D3EEF-DE4E-429D-8EC4-DDC531AFF587}" type="slidenum">
              <a:rPr lang="en-US" sz="1000" smtClean="0"/>
              <a:pPr algn="r"/>
              <a:t>‹#›</a:t>
            </a:fld>
            <a:endParaRPr lang="en-US" dirty="0"/>
          </a:p>
        </p:txBody>
      </p:sp>
      <p:sp>
        <p:nvSpPr>
          <p:cNvPr id="22" name="Rectangle 22"/>
          <p:cNvSpPr>
            <a:spLocks noGrp="1"/>
          </p:cNvSpPr>
          <p:nvPr>
            <p:ph type="ftr" sz="quarter" idx="24"/>
          </p:nvPr>
        </p:nvSpPr>
        <p:spPr/>
        <p:txBody>
          <a:bodyPr/>
          <a:lstStyle>
            <a:extLst/>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0"/>
          <p:cNvSpPr/>
          <p:nvPr/>
        </p:nvSpPr>
        <p:spPr>
          <a:xfrm>
            <a:off x="8610600" y="0"/>
            <a:ext cx="5334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title"/>
          </p:nvPr>
        </p:nvSpPr>
        <p:spPr>
          <a:xfrm>
            <a:off x="8610600" y="381000"/>
            <a:ext cx="533400" cy="5867400"/>
          </a:xfrm>
          <a:prstGeom prst="rect">
            <a:avLst/>
          </a:prstGeom>
        </p:spPr>
        <p:txBody>
          <a:bodyPr vert="vert" anchor="ctr">
            <a:noAutofit/>
          </a:bodyPr>
          <a:lstStyle>
            <a:extLst/>
          </a:lstStyle>
          <a:p>
            <a:r>
              <a:rPr lang="en-US" smtClean="0"/>
              <a:t>Click to edit Master title style</a:t>
            </a:r>
            <a:endParaRPr lang="en-US" dirty="0"/>
          </a:p>
        </p:txBody>
      </p:sp>
      <p:sp>
        <p:nvSpPr>
          <p:cNvPr id="3" name="Rectangle 3"/>
          <p:cNvSpPr>
            <a:spLocks noGrp="1"/>
          </p:cNvSpPr>
          <p:nvPr>
            <p:ph type="body" idx="1"/>
          </p:nvPr>
        </p:nvSpPr>
        <p:spPr>
          <a:xfrm>
            <a:off x="304800" y="381000"/>
            <a:ext cx="8077200" cy="586740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2"/>
          </p:nvPr>
        </p:nvSpPr>
        <p:spPr>
          <a:xfrm>
            <a:off x="7010400" y="76200"/>
            <a:ext cx="1371600" cy="228600"/>
          </a:xfrm>
          <a:prstGeom prst="rect">
            <a:avLst/>
          </a:prstGeom>
        </p:spPr>
        <p:txBody>
          <a:bodyPr vert="horz"/>
          <a:lstStyle>
            <a:lvl1pPr algn="ctr">
              <a:defRPr sz="1000">
                <a:solidFill>
                  <a:schemeClr val="tx1">
                    <a:tint val="65000"/>
                  </a:schemeClr>
                </a:solidFill>
              </a:defRPr>
            </a:lvl1pPr>
            <a:extLst/>
          </a:lstStyle>
          <a:p>
            <a:pPr algn="r"/>
            <a:fld id="{CCD717AA-EA39-47F3-8A0A-15B3575EDB53}" type="datetime1">
              <a:rPr lang="en-US" smtClean="0"/>
              <a:pPr algn="r"/>
              <a:t>11/9/2009</a:t>
            </a:fld>
            <a:endParaRPr lang="en-US" sz="1000" dirty="0">
              <a:solidFill>
                <a:schemeClr val="tx1">
                  <a:tint val="65000"/>
                </a:schemeClr>
              </a:solidFill>
            </a:endParaRPr>
          </a:p>
        </p:txBody>
      </p:sp>
      <p:sp>
        <p:nvSpPr>
          <p:cNvPr id="6" name="Rectangle 6"/>
          <p:cNvSpPr>
            <a:spLocks noGrp="1"/>
          </p:cNvSpPr>
          <p:nvPr>
            <p:ph type="sldNum" sz="quarter" idx="4"/>
          </p:nvPr>
        </p:nvSpPr>
        <p:spPr>
          <a:xfrm>
            <a:off x="3200400" y="6477000"/>
            <a:ext cx="990600" cy="304800"/>
          </a:xfrm>
          <a:prstGeom prst="rect">
            <a:avLst/>
          </a:prstGeom>
        </p:spPr>
        <p:txBody>
          <a:bodyPr vert="horz" anchor="ctr"/>
          <a:lstStyle>
            <a:lvl1pPr algn="r">
              <a:defRPr sz="1000"/>
            </a:lvl1pPr>
            <a:extLst/>
          </a:lstStyle>
          <a:p>
            <a:pPr algn="r"/>
            <a:fld id="{256D3EEF-DE4E-429D-8EC4-DDC531AFF587}" type="slidenum">
              <a:rPr lang="en-US" sz="1000" smtClean="0"/>
              <a:pPr algn="r"/>
              <a:t>‹#›</a:t>
            </a:fld>
            <a:endParaRPr lang="en-US" sz="1000" dirty="0"/>
          </a:p>
        </p:txBody>
      </p:sp>
      <p:sp>
        <p:nvSpPr>
          <p:cNvPr id="1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2" name="Rectangle 12"/>
          <p:cNvSpPr>
            <a:spLocks noGrp="1"/>
          </p:cNvSpPr>
          <p:nvPr>
            <p:ph type="ftr" sz="quarter" idx="3"/>
          </p:nvPr>
        </p:nvSpPr>
        <p:spPr>
          <a:xfrm>
            <a:off x="304800" y="6477000"/>
            <a:ext cx="2819400" cy="304800"/>
          </a:xfrm>
          <a:prstGeom prst="rect">
            <a:avLst/>
          </a:prstGeom>
        </p:spPr>
        <p:txBody>
          <a:bodyPr vert="horz" anchor="ctr"/>
          <a:lstStyle>
            <a:lvl1pPr algn="ctr">
              <a:defRPr sz="1000">
                <a:solidFill>
                  <a:sysClr val="windowText" lastClr="000000"/>
                </a:solidFill>
              </a:defRPr>
            </a:lvl1pPr>
            <a:extLst/>
          </a:lstStyle>
          <a:p>
            <a:endParaRPr lang="en-US" sz="1000" dirty="0">
              <a:solidFill>
                <a:sysClr val="windowText" lastClr="000000"/>
              </a:solidFill>
            </a:endParaRPr>
          </a:p>
        </p:txBody>
      </p:sp>
      <p:pic>
        <p:nvPicPr>
          <p:cNvPr id="24" name="ContosoLogo.jpg"/>
          <p:cNvPicPr>
            <a:picLocks noChangeAspect="1"/>
          </p:cNvPicPr>
          <p:nvPr/>
        </p:nvPicPr>
        <p:blipFill>
          <a:blip r:embed="rId12" cstate="print"/>
          <a:stretch>
            <a:fillRect/>
          </a:stretch>
        </p:blipFill>
        <p:spPr>
          <a:xfrm>
            <a:off x="6705600" y="6354712"/>
            <a:ext cx="1676400" cy="427088"/>
          </a:xfrm>
          <a:prstGeom prst="rect">
            <a:avLst/>
          </a:prstGeom>
          <a:noFill/>
          <a:ln>
            <a:noFill/>
          </a:ln>
        </p:spPr>
      </p:pic>
      <p:pic>
        <p:nvPicPr>
          <p:cNvPr id="13" name="Picture 12" descr="SNRGHoriz.png"/>
          <p:cNvPicPr>
            <a:picLocks noChangeAspect="1"/>
          </p:cNvPicPr>
          <p:nvPr/>
        </p:nvPicPr>
        <p:blipFill>
          <a:blip r:embed="rId13" cstate="print"/>
          <a:stretch>
            <a:fillRect/>
          </a:stretch>
        </p:blipFill>
        <p:spPr>
          <a:xfrm>
            <a:off x="4330828" y="6324600"/>
            <a:ext cx="2222372" cy="48815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63" r:id="rId9"/>
    <p:sldLayoutId id="2147483658" r:id="rId10"/>
  </p:sldLayoutIdLst>
  <p:hf sldNum="0" hdr="0" ftr="0" dt="0"/>
  <p:txStyles>
    <p:titleStyle>
      <a:lvl1pPr algn="l" rtl="0" eaLnBrk="1" latinLnBrk="0" hangingPunct="1">
        <a:spcBef>
          <a:spcPct val="0"/>
        </a:spcBef>
        <a:buNone/>
        <a:defRPr sz="3200" cap="small" spc="0" baseline="0">
          <a:solidFill>
            <a:schemeClr val="bg1"/>
          </a:solidFill>
          <a:latin typeface="+mj-lt"/>
          <a:ea typeface="+mj-ea"/>
          <a:cs typeface="+mj-cs"/>
        </a:defRPr>
      </a:lvl1pPr>
      <a:extLst/>
    </p:titleStyle>
    <p:bodyStyle>
      <a:lvl1pPr marL="0" marR="0" indent="0" algn="l" rtl="0" eaLnBrk="1" latinLnBrk="0" hangingPunct="1">
        <a:spcBef>
          <a:spcPct val="20000"/>
        </a:spcBef>
        <a:buFontTx/>
        <a:buNone/>
        <a:defRPr sz="1800">
          <a:solidFill>
            <a:schemeClr val="tx1"/>
          </a:solidFill>
          <a:latin typeface="+mn-lt"/>
          <a:ea typeface="+mn-ea"/>
          <a:cs typeface="+mn-cs"/>
        </a:defRPr>
      </a:lvl1pPr>
      <a:lvl2pPr marL="742950" indent="-285750" algn="l" rtl="0" eaLnBrk="1" latinLnBrk="0" hangingPunct="1">
        <a:spcBef>
          <a:spcPct val="20000"/>
        </a:spcBef>
        <a:buFontTx/>
        <a:buNone/>
        <a:defRPr sz="1800">
          <a:solidFill>
            <a:schemeClr val="tx1"/>
          </a:solidFill>
          <a:latin typeface="+mn-lt"/>
          <a:ea typeface="+mn-ea"/>
          <a:cs typeface="+mn-cs"/>
        </a:defRPr>
      </a:lvl2pPr>
      <a:lvl3pPr marL="1143000" indent="-228600" algn="l" rtl="0" eaLnBrk="1" latinLnBrk="0" hangingPunct="1">
        <a:spcBef>
          <a:spcPct val="20000"/>
        </a:spcBef>
        <a:buFontTx/>
        <a:buNone/>
        <a:defRPr sz="1800">
          <a:solidFill>
            <a:schemeClr val="tx1"/>
          </a:solidFill>
          <a:latin typeface="+mn-lt"/>
          <a:ea typeface="+mn-ea"/>
          <a:cs typeface="+mn-cs"/>
        </a:defRPr>
      </a:lvl3pPr>
      <a:lvl4pPr marL="1600200" indent="-228600" algn="l" rtl="0" eaLnBrk="1" latinLnBrk="0" hangingPunct="1">
        <a:spcBef>
          <a:spcPct val="20000"/>
        </a:spcBef>
        <a:buFontTx/>
        <a:buNone/>
        <a:defRPr sz="1800">
          <a:solidFill>
            <a:schemeClr val="tx1"/>
          </a:solidFill>
          <a:latin typeface="+mn-lt"/>
          <a:ea typeface="+mn-ea"/>
          <a:cs typeface="+mn-cs"/>
        </a:defRPr>
      </a:lvl4pPr>
      <a:lvl5pPr marL="2057400" indent="-228600" algn="l" rtl="0" eaLnBrk="1" latinLnBrk="0" hangingPunct="1">
        <a:spcBef>
          <a:spcPct val="20000"/>
        </a:spcBef>
        <a:buFontTx/>
        <a:buNone/>
        <a:defRPr sz="18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ZA" dirty="0" smtClean="0"/>
              <a:t>Bradley Cowie</a:t>
            </a:r>
          </a:p>
          <a:p>
            <a:r>
              <a:rPr lang="en-ZA" dirty="0" smtClean="0"/>
              <a:t>Supervised by Barry Irwin</a:t>
            </a:r>
          </a:p>
          <a:p>
            <a:r>
              <a:rPr lang="en-ZA" dirty="0" smtClean="0"/>
              <a:t>Security and Networks Research Group</a:t>
            </a:r>
          </a:p>
          <a:p>
            <a:r>
              <a:rPr lang="en-ZA" dirty="0" smtClean="0"/>
              <a:t>Department of Computer Science</a:t>
            </a:r>
          </a:p>
          <a:p>
            <a:r>
              <a:rPr lang="en-ZA" dirty="0" smtClean="0"/>
              <a:t>Rhodes University</a:t>
            </a:r>
            <a:endParaRPr lang="en-ZA" dirty="0"/>
          </a:p>
        </p:txBody>
      </p:sp>
      <p:sp>
        <p:nvSpPr>
          <p:cNvPr id="3" name="Title 2"/>
          <p:cNvSpPr>
            <a:spLocks noGrp="1"/>
          </p:cNvSpPr>
          <p:nvPr>
            <p:ph type="ctrTitle"/>
          </p:nvPr>
        </p:nvSpPr>
        <p:spPr/>
        <p:txBody>
          <a:bodyPr/>
          <a:lstStyle/>
          <a:p>
            <a:r>
              <a:rPr lang="en-US" sz="3200" dirty="0" smtClean="0">
                <a:solidFill>
                  <a:schemeClr val="bg1">
                    <a:lumMod val="75000"/>
                  </a:schemeClr>
                </a:solidFill>
              </a:rPr>
              <a:t>Analysis and Processing of Cryptographic Protocols</a:t>
            </a:r>
            <a:endParaRPr lang="en-ZA" sz="3200"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TLS</a:t>
            </a:r>
            <a:endParaRPr lang="en-US" dirty="0"/>
          </a:p>
        </p:txBody>
      </p:sp>
      <p:sp>
        <p:nvSpPr>
          <p:cNvPr id="3" name="Text Placeholder 2"/>
          <p:cNvSpPr>
            <a:spLocks noGrp="1"/>
          </p:cNvSpPr>
          <p:nvPr>
            <p:ph type="body" sz="quarter" idx="13"/>
          </p:nvPr>
        </p:nvSpPr>
        <p:spPr/>
        <p:txBody>
          <a:bodyPr/>
          <a:lstStyle/>
          <a:p>
            <a:r>
              <a:rPr lang="en-US" dirty="0" smtClean="0"/>
              <a:t>TLS PRF</a:t>
            </a:r>
            <a:endParaRPr lang="en-US" dirty="0"/>
          </a:p>
        </p:txBody>
      </p:sp>
      <p:sp>
        <p:nvSpPr>
          <p:cNvPr id="4" name="Content Placeholder 3"/>
          <p:cNvSpPr>
            <a:spLocks noGrp="1"/>
          </p:cNvSpPr>
          <p:nvPr>
            <p:ph sz="quarter" idx="15"/>
          </p:nvPr>
        </p:nvSpPr>
        <p:spPr/>
        <p:txBody>
          <a:bodyPr/>
          <a:lstStyle/>
          <a:p>
            <a:pPr lvl="1"/>
            <a:endParaRPr lang="en-US" dirty="0" smtClean="0"/>
          </a:p>
          <a:p>
            <a:pPr lvl="1">
              <a:buFont typeface="Arial" pitchFamily="34" charset="0"/>
              <a:buChar char="•"/>
            </a:pPr>
            <a:r>
              <a:rPr lang="en-US" dirty="0" smtClean="0"/>
              <a:t>The TLS PRF is the core of the TLS protocol.</a:t>
            </a:r>
          </a:p>
          <a:p>
            <a:pPr lvl="1">
              <a:buFont typeface="Arial" pitchFamily="34" charset="0"/>
              <a:buChar char="•"/>
            </a:pPr>
            <a:endParaRPr lang="en-US" dirty="0" smtClean="0"/>
          </a:p>
          <a:p>
            <a:pPr lvl="1">
              <a:buFont typeface="Arial" pitchFamily="34" charset="0"/>
              <a:buChar char="•"/>
            </a:pPr>
            <a:r>
              <a:rPr lang="en-US" dirty="0" smtClean="0"/>
              <a:t>Using cryptographic parameters that are transferred during the TLS Handshake the TLS PRF generates the key block from which the symmetric keys for encryption/decryption are cut. </a:t>
            </a:r>
          </a:p>
          <a:p>
            <a:pPr lvl="1">
              <a:buFont typeface="Arial" pitchFamily="34" charset="0"/>
              <a:buChar char="•"/>
            </a:pPr>
            <a:endParaRPr lang="en-US" dirty="0" smtClean="0"/>
          </a:p>
          <a:p>
            <a:pPr lvl="1">
              <a:buFont typeface="Arial" pitchFamily="34" charset="0"/>
              <a:buChar char="•"/>
            </a:pPr>
            <a:r>
              <a:rPr lang="en-US" dirty="0" smtClean="0"/>
              <a:t>Cryptographic parameters used  : </a:t>
            </a:r>
          </a:p>
          <a:p>
            <a:pPr lvl="2">
              <a:buFont typeface="Arial" pitchFamily="34" charset="0"/>
              <a:buChar char="•"/>
            </a:pPr>
            <a:r>
              <a:rPr lang="en-US" dirty="0" err="1" smtClean="0"/>
              <a:t>Client.Hello</a:t>
            </a:r>
            <a:r>
              <a:rPr lang="en-US" dirty="0" smtClean="0"/>
              <a:t> from  the client hello message</a:t>
            </a:r>
          </a:p>
          <a:p>
            <a:pPr lvl="2">
              <a:buFont typeface="Arial" pitchFamily="34" charset="0"/>
              <a:buChar char="•"/>
            </a:pPr>
            <a:r>
              <a:rPr lang="en-US" dirty="0" err="1" smtClean="0"/>
              <a:t>Server.Hello</a:t>
            </a:r>
            <a:r>
              <a:rPr lang="en-US" dirty="0" smtClean="0"/>
              <a:t> from  the server hello message</a:t>
            </a:r>
          </a:p>
          <a:p>
            <a:pPr lvl="2">
              <a:buFont typeface="Arial" pitchFamily="34" charset="0"/>
              <a:buChar char="•"/>
            </a:pPr>
            <a:r>
              <a:rPr lang="en-US" dirty="0" smtClean="0"/>
              <a:t>Decrypted pre-master secret from client key exchange message</a:t>
            </a:r>
          </a:p>
          <a:p>
            <a:pPr lvl="2">
              <a:buFont typeface="Arial" pitchFamily="34" charset="0"/>
              <a:buChar char="•"/>
            </a:pPr>
            <a:r>
              <a:rPr lang="en-US" dirty="0" smtClean="0"/>
              <a:t>Master Secret</a:t>
            </a:r>
          </a:p>
          <a:p>
            <a:pPr lvl="2">
              <a:buFont typeface="Arial" pitchFamily="34" charset="0"/>
              <a:buChar char="•"/>
            </a:pPr>
            <a:r>
              <a:rPr lang="en-US" dirty="0" smtClean="0"/>
              <a:t>A label used to identify what the TLS PRF is being used for.</a:t>
            </a:r>
          </a:p>
          <a:p>
            <a:pPr lvl="2">
              <a:buFont typeface="Arial" pitchFamily="34" charset="0"/>
              <a:buChar char="•"/>
            </a:pPr>
            <a:endParaRPr lang="en-US" dirty="0" smtClean="0"/>
          </a:p>
          <a:p>
            <a:pPr lvl="2">
              <a:buFont typeface="Arial" pitchFamily="34" charset="0"/>
              <a:buChar char="•"/>
            </a:pPr>
            <a:endParaRPr lang="en-US" dirty="0" smtClean="0"/>
          </a:p>
          <a:p>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TLS</a:t>
            </a:r>
            <a:endParaRPr lang="en-US" dirty="0"/>
          </a:p>
        </p:txBody>
      </p:sp>
      <p:sp>
        <p:nvSpPr>
          <p:cNvPr id="3" name="Text Placeholder 2"/>
          <p:cNvSpPr>
            <a:spLocks noGrp="1"/>
          </p:cNvSpPr>
          <p:nvPr>
            <p:ph type="body" sz="quarter" idx="13"/>
          </p:nvPr>
        </p:nvSpPr>
        <p:spPr/>
        <p:txBody>
          <a:bodyPr/>
          <a:lstStyle/>
          <a:p>
            <a:r>
              <a:rPr lang="en-US" dirty="0" smtClean="0"/>
              <a:t>TLS PRF Pseudo-code</a:t>
            </a:r>
            <a:endParaRPr lang="en-US" dirty="0"/>
          </a:p>
        </p:txBody>
      </p:sp>
      <p:sp>
        <p:nvSpPr>
          <p:cNvPr id="4" name="Content Placeholder 3"/>
          <p:cNvSpPr>
            <a:spLocks noGrp="1"/>
          </p:cNvSpPr>
          <p:nvPr>
            <p:ph sz="quarter" idx="15"/>
          </p:nvPr>
        </p:nvSpPr>
        <p:spPr>
          <a:xfrm>
            <a:off x="304800" y="914400"/>
            <a:ext cx="8077200" cy="5486400"/>
          </a:xfrm>
        </p:spPr>
        <p:txBody>
          <a:bodyPr>
            <a:normAutofit fontScale="85000" lnSpcReduction="20000"/>
          </a:bodyPr>
          <a:lstStyle/>
          <a:p>
            <a:r>
              <a:rPr lang="en-US" dirty="0" smtClean="0"/>
              <a:t>TLS_PRF(String </a:t>
            </a:r>
            <a:r>
              <a:rPr lang="en-US" dirty="0" err="1" smtClean="0"/>
              <a:t>Secret,Integer</a:t>
            </a:r>
            <a:r>
              <a:rPr lang="en-US" dirty="0" smtClean="0"/>
              <a:t> Secret </a:t>
            </a:r>
            <a:r>
              <a:rPr lang="en-US" dirty="0" err="1" smtClean="0"/>
              <a:t>Length,String</a:t>
            </a:r>
            <a:r>
              <a:rPr lang="en-US" dirty="0" smtClean="0"/>
              <a:t> </a:t>
            </a:r>
          </a:p>
          <a:p>
            <a:r>
              <a:rPr lang="en-US" dirty="0" err="1" smtClean="0"/>
              <a:t>Label,Int</a:t>
            </a:r>
            <a:r>
              <a:rPr lang="en-US" dirty="0" smtClean="0"/>
              <a:t> </a:t>
            </a:r>
            <a:r>
              <a:rPr lang="en-US" dirty="0" err="1" smtClean="0"/>
              <a:t>OutputLen</a:t>
            </a:r>
            <a:r>
              <a:rPr lang="en-US" dirty="0" smtClean="0"/>
              <a:t>) </a:t>
            </a:r>
          </a:p>
          <a:p>
            <a:r>
              <a:rPr lang="en-US" dirty="0" smtClean="0"/>
              <a:t>{</a:t>
            </a:r>
          </a:p>
          <a:p>
            <a:pPr lvl="1"/>
            <a:r>
              <a:rPr lang="en-US" dirty="0" smtClean="0"/>
              <a:t>  MD5Key = </a:t>
            </a:r>
            <a:r>
              <a:rPr lang="en-US" dirty="0" err="1" smtClean="0"/>
              <a:t>Client.Hello</a:t>
            </a:r>
            <a:r>
              <a:rPr lang="en-US" dirty="0" smtClean="0"/>
              <a:t> + </a:t>
            </a:r>
            <a:r>
              <a:rPr lang="en-US" dirty="0" err="1" smtClean="0"/>
              <a:t>Server.Hello</a:t>
            </a:r>
            <a:endParaRPr lang="en-US" dirty="0" smtClean="0"/>
          </a:p>
          <a:p>
            <a:pPr lvl="1"/>
            <a:r>
              <a:rPr lang="en-US" dirty="0" smtClean="0"/>
              <a:t>  </a:t>
            </a:r>
            <a:r>
              <a:rPr lang="en-US" dirty="0" err="1" smtClean="0"/>
              <a:t>TempHash</a:t>
            </a:r>
            <a:r>
              <a:rPr lang="en-US" dirty="0" smtClean="0"/>
              <a:t> = HMAC_MD5(Secret,MD5Key + Label)</a:t>
            </a:r>
          </a:p>
          <a:p>
            <a:pPr lvl="1"/>
            <a:r>
              <a:rPr lang="en-US" dirty="0" smtClean="0"/>
              <a:t>  </a:t>
            </a:r>
            <a:r>
              <a:rPr lang="en-US" dirty="0" err="1" smtClean="0"/>
              <a:t>hashedLength</a:t>
            </a:r>
            <a:r>
              <a:rPr lang="en-US" dirty="0" smtClean="0"/>
              <a:t> = 16</a:t>
            </a:r>
          </a:p>
          <a:p>
            <a:pPr lvl="1"/>
            <a:endParaRPr lang="en-US" dirty="0" smtClean="0"/>
          </a:p>
          <a:p>
            <a:pPr lvl="1"/>
            <a:r>
              <a:rPr lang="en-US" dirty="0" smtClean="0"/>
              <a:t>  while </a:t>
            </a:r>
            <a:r>
              <a:rPr lang="en-US" dirty="0" err="1" smtClean="0"/>
              <a:t>hashedLength</a:t>
            </a:r>
            <a:r>
              <a:rPr lang="en-US" dirty="0" smtClean="0"/>
              <a:t> &lt; </a:t>
            </a:r>
            <a:r>
              <a:rPr lang="en-US" dirty="0" err="1" smtClean="0"/>
              <a:t>OutputLen</a:t>
            </a:r>
            <a:endParaRPr lang="en-US" dirty="0" smtClean="0"/>
          </a:p>
          <a:p>
            <a:pPr lvl="1"/>
            <a:r>
              <a:rPr lang="en-US" dirty="0" smtClean="0"/>
              <a:t>	</a:t>
            </a:r>
            <a:r>
              <a:rPr lang="en-US" dirty="0" err="1" smtClean="0"/>
              <a:t>TempHash</a:t>
            </a:r>
            <a:r>
              <a:rPr lang="en-US" dirty="0" smtClean="0"/>
              <a:t> = HMAC_MD5(TempHash,MD5Key + Label) </a:t>
            </a:r>
          </a:p>
          <a:p>
            <a:pPr lvl="1"/>
            <a:r>
              <a:rPr lang="en-US" dirty="0" smtClean="0"/>
              <a:t>	</a:t>
            </a:r>
            <a:r>
              <a:rPr lang="en-US" dirty="0" err="1" smtClean="0"/>
              <a:t>hashedLength</a:t>
            </a:r>
            <a:r>
              <a:rPr lang="en-US" dirty="0" smtClean="0"/>
              <a:t> += 16</a:t>
            </a:r>
          </a:p>
          <a:p>
            <a:pPr lvl="1"/>
            <a:r>
              <a:rPr lang="en-US" dirty="0" smtClean="0"/>
              <a:t>	MD5HashedValue += </a:t>
            </a:r>
            <a:r>
              <a:rPr lang="en-US" dirty="0" err="1" smtClean="0"/>
              <a:t>TempHash</a:t>
            </a:r>
            <a:endParaRPr lang="en-US" dirty="0" smtClean="0"/>
          </a:p>
          <a:p>
            <a:pPr lvl="1"/>
            <a:r>
              <a:rPr lang="en-US" dirty="0" smtClean="0"/>
              <a:t>	</a:t>
            </a:r>
          </a:p>
          <a:p>
            <a:pPr lvl="1"/>
            <a:r>
              <a:rPr lang="en-US" dirty="0" smtClean="0"/>
              <a:t>  SHA1Key = </a:t>
            </a:r>
            <a:r>
              <a:rPr lang="en-US" dirty="0" err="1" smtClean="0"/>
              <a:t>Server.Hello</a:t>
            </a:r>
            <a:r>
              <a:rPr lang="en-US" dirty="0" smtClean="0"/>
              <a:t> + </a:t>
            </a:r>
            <a:r>
              <a:rPr lang="en-US" dirty="0" err="1" smtClean="0"/>
              <a:t>Client.Hello</a:t>
            </a:r>
            <a:r>
              <a:rPr lang="en-US" dirty="0" smtClean="0"/>
              <a:t> </a:t>
            </a:r>
          </a:p>
          <a:p>
            <a:pPr lvl="1"/>
            <a:r>
              <a:rPr lang="en-US" dirty="0" smtClean="0"/>
              <a:t>  </a:t>
            </a:r>
            <a:r>
              <a:rPr lang="en-US" dirty="0" err="1" smtClean="0"/>
              <a:t>TempHash</a:t>
            </a:r>
            <a:r>
              <a:rPr lang="en-US" dirty="0" smtClean="0"/>
              <a:t> = HMAC_SHA1(Secret,SHA1Key)</a:t>
            </a:r>
          </a:p>
          <a:p>
            <a:pPr lvl="1"/>
            <a:r>
              <a:rPr lang="en-US" dirty="0" smtClean="0"/>
              <a:t>  </a:t>
            </a:r>
            <a:r>
              <a:rPr lang="en-US" dirty="0" err="1" smtClean="0"/>
              <a:t>hashedLength</a:t>
            </a:r>
            <a:r>
              <a:rPr lang="en-US" dirty="0" smtClean="0"/>
              <a:t> = 20</a:t>
            </a:r>
          </a:p>
          <a:p>
            <a:pPr lvl="1"/>
            <a:endParaRPr lang="en-US" dirty="0" smtClean="0"/>
          </a:p>
          <a:p>
            <a:pPr lvl="1"/>
            <a:r>
              <a:rPr lang="en-US" dirty="0" smtClean="0"/>
              <a:t>  while </a:t>
            </a:r>
            <a:r>
              <a:rPr lang="en-US" dirty="0" err="1" smtClean="0"/>
              <a:t>hashedLength</a:t>
            </a:r>
            <a:r>
              <a:rPr lang="en-US" dirty="0" smtClean="0"/>
              <a:t> &lt; </a:t>
            </a:r>
            <a:r>
              <a:rPr lang="en-US" dirty="0" err="1" smtClean="0"/>
              <a:t>OutputLen</a:t>
            </a:r>
            <a:endParaRPr lang="en-US" dirty="0" smtClean="0"/>
          </a:p>
          <a:p>
            <a:pPr lvl="1"/>
            <a:r>
              <a:rPr lang="en-US" dirty="0" smtClean="0"/>
              <a:t>	</a:t>
            </a:r>
            <a:r>
              <a:rPr lang="en-US" dirty="0" err="1" smtClean="0"/>
              <a:t>TempHash</a:t>
            </a:r>
            <a:r>
              <a:rPr lang="en-US" dirty="0" smtClean="0"/>
              <a:t> = HMAC_SHA1(TempHash,SHA1Key + label) </a:t>
            </a:r>
          </a:p>
          <a:p>
            <a:pPr lvl="1"/>
            <a:r>
              <a:rPr lang="en-US" dirty="0" smtClean="0"/>
              <a:t>	</a:t>
            </a:r>
            <a:r>
              <a:rPr lang="en-US" dirty="0" err="1" smtClean="0"/>
              <a:t>hashedLength</a:t>
            </a:r>
            <a:r>
              <a:rPr lang="en-US" dirty="0" smtClean="0"/>
              <a:t> += 20</a:t>
            </a:r>
          </a:p>
          <a:p>
            <a:pPr lvl="1"/>
            <a:r>
              <a:rPr lang="en-US" dirty="0" smtClean="0"/>
              <a:t>	SHA1HashedValue += </a:t>
            </a:r>
            <a:r>
              <a:rPr lang="en-US" dirty="0" err="1" smtClean="0"/>
              <a:t>TempHash</a:t>
            </a:r>
            <a:endParaRPr lang="en-US" dirty="0" smtClean="0"/>
          </a:p>
          <a:p>
            <a:pPr lvl="1"/>
            <a:endParaRPr lang="en-US" dirty="0" smtClean="0"/>
          </a:p>
          <a:p>
            <a:pPr lvl="1"/>
            <a:r>
              <a:rPr lang="en-US" dirty="0" smtClean="0"/>
              <a:t>   Return SHA1HashedValue XOR MD5HashedValue</a:t>
            </a:r>
          </a:p>
          <a:p>
            <a:r>
              <a:rPr lang="en-US" dirty="0" smtClean="0"/>
              <a:t>}</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3" name="Text Placeholder 2"/>
          <p:cNvSpPr>
            <a:spLocks noGrp="1"/>
          </p:cNvSpPr>
          <p:nvPr>
            <p:ph type="body" sz="quarter" idx="13"/>
          </p:nvPr>
        </p:nvSpPr>
        <p:spPr/>
        <p:txBody>
          <a:bodyPr/>
          <a:lstStyle/>
          <a:p>
            <a:r>
              <a:rPr lang="en-US" dirty="0" smtClean="0"/>
              <a:t>Logical  Design</a:t>
            </a:r>
            <a:endParaRPr lang="en-US" dirty="0"/>
          </a:p>
        </p:txBody>
      </p:sp>
      <p:sp>
        <p:nvSpPr>
          <p:cNvPr id="6" name="Oval 5"/>
          <p:cNvSpPr/>
          <p:nvPr/>
        </p:nvSpPr>
        <p:spPr>
          <a:xfrm>
            <a:off x="152400" y="3352800"/>
            <a:ext cx="12192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Start</a:t>
            </a:r>
            <a:endParaRPr lang="en-US" dirty="0">
              <a:solidFill>
                <a:schemeClr val="tx1"/>
              </a:solidFill>
            </a:endParaRPr>
          </a:p>
        </p:txBody>
      </p:sp>
      <p:sp>
        <p:nvSpPr>
          <p:cNvPr id="8" name="Rectangle 7"/>
          <p:cNvSpPr/>
          <p:nvPr/>
        </p:nvSpPr>
        <p:spPr>
          <a:xfrm>
            <a:off x="1676400" y="3200400"/>
            <a:ext cx="1447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Load PCAP file or stream</a:t>
            </a:r>
            <a:endParaRPr lang="en-US" dirty="0">
              <a:solidFill>
                <a:schemeClr val="tx1"/>
              </a:solidFill>
            </a:endParaRPr>
          </a:p>
        </p:txBody>
      </p:sp>
      <p:cxnSp>
        <p:nvCxnSpPr>
          <p:cNvPr id="13" name="Straight Arrow Connector 12"/>
          <p:cNvCxnSpPr>
            <a:stCxn id="6" idx="6"/>
          </p:cNvCxnSpPr>
          <p:nvPr/>
        </p:nvCxnSpPr>
        <p:spPr>
          <a:xfrm>
            <a:off x="1371600" y="3657600"/>
            <a:ext cx="3048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717548" y="4471416"/>
            <a:ext cx="83210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1717548" y="2778252"/>
            <a:ext cx="83210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133600" y="2362200"/>
            <a:ext cx="6858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2819400" y="1905000"/>
            <a:ext cx="1447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Obtain crypto suite used</a:t>
            </a:r>
            <a:endParaRPr lang="en-US" dirty="0">
              <a:solidFill>
                <a:schemeClr val="tx1"/>
              </a:solidFill>
            </a:endParaRPr>
          </a:p>
        </p:txBody>
      </p:sp>
      <p:cxnSp>
        <p:nvCxnSpPr>
          <p:cNvPr id="43" name="Straight Arrow Connector 42"/>
          <p:cNvCxnSpPr/>
          <p:nvPr/>
        </p:nvCxnSpPr>
        <p:spPr>
          <a:xfrm>
            <a:off x="2133600" y="4876800"/>
            <a:ext cx="6858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2819400" y="4419600"/>
            <a:ext cx="1447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Get Session keys</a:t>
            </a:r>
            <a:endParaRPr lang="en-US" dirty="0">
              <a:solidFill>
                <a:schemeClr val="tx1"/>
              </a:solidFill>
            </a:endParaRPr>
          </a:p>
        </p:txBody>
      </p:sp>
      <p:sp>
        <p:nvSpPr>
          <p:cNvPr id="50" name="Rectangle 49"/>
          <p:cNvSpPr/>
          <p:nvPr/>
        </p:nvSpPr>
        <p:spPr>
          <a:xfrm>
            <a:off x="5181600" y="3200400"/>
            <a:ext cx="1447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Decrypt</a:t>
            </a:r>
            <a:endParaRPr lang="en-US" dirty="0">
              <a:solidFill>
                <a:schemeClr val="tx1"/>
              </a:solidFill>
            </a:endParaRPr>
          </a:p>
        </p:txBody>
      </p:sp>
      <p:sp>
        <p:nvSpPr>
          <p:cNvPr id="54" name="Rectangle 53"/>
          <p:cNvSpPr/>
          <p:nvPr/>
        </p:nvSpPr>
        <p:spPr>
          <a:xfrm>
            <a:off x="6934200" y="3200400"/>
            <a:ext cx="1447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Analysis</a:t>
            </a:r>
            <a:endParaRPr lang="en-US" dirty="0">
              <a:solidFill>
                <a:schemeClr val="tx1"/>
              </a:solidFill>
            </a:endParaRPr>
          </a:p>
        </p:txBody>
      </p:sp>
      <p:cxnSp>
        <p:nvCxnSpPr>
          <p:cNvPr id="55" name="Straight Arrow Connector 54"/>
          <p:cNvCxnSpPr/>
          <p:nvPr/>
        </p:nvCxnSpPr>
        <p:spPr>
          <a:xfrm>
            <a:off x="6629400" y="3657600"/>
            <a:ext cx="3048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0800000">
            <a:off x="4267200" y="4876800"/>
            <a:ext cx="16764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0800000">
            <a:off x="4267200" y="2362200"/>
            <a:ext cx="16764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5525294" y="2780506"/>
            <a:ext cx="8382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6200000">
            <a:off x="5525294" y="4456906"/>
            <a:ext cx="8382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3" name="Text Placeholder 2"/>
          <p:cNvSpPr>
            <a:spLocks noGrp="1"/>
          </p:cNvSpPr>
          <p:nvPr>
            <p:ph type="body" sz="quarter" idx="13"/>
          </p:nvPr>
        </p:nvSpPr>
        <p:spPr/>
        <p:txBody>
          <a:bodyPr/>
          <a:lstStyle/>
          <a:p>
            <a:r>
              <a:rPr lang="en-US" dirty="0" smtClean="0"/>
              <a:t>System Design</a:t>
            </a:r>
            <a:endParaRPr lang="en-US" dirty="0"/>
          </a:p>
        </p:txBody>
      </p:sp>
      <p:sp>
        <p:nvSpPr>
          <p:cNvPr id="7" name="Content Placeholder 3"/>
          <p:cNvSpPr txBox="1">
            <a:spLocks/>
          </p:cNvSpPr>
          <p:nvPr/>
        </p:nvSpPr>
        <p:spPr>
          <a:xfrm>
            <a:off x="0" y="838200"/>
            <a:ext cx="8077200" cy="5486400"/>
          </a:xfrm>
          <a:prstGeom prst="rect">
            <a:avLst/>
          </a:prstGeom>
        </p:spPr>
        <p:txBody>
          <a:bodyPr vert="horz">
            <a:normAutofit/>
          </a:bodyPr>
          <a:lstStyle/>
          <a:p>
            <a:pPr marL="742950" marR="0" lvl="1" indent="-285750" algn="l" defTabSz="914400" rtl="0" eaLnBrk="1" fontAlgn="auto" latinLnBrk="0" hangingPunct="1">
              <a:lnSpc>
                <a:spcPct val="100000"/>
              </a:lnSpc>
              <a:spcBef>
                <a:spcPct val="20000"/>
              </a:spcBef>
              <a:spcAft>
                <a:spcPts val="0"/>
              </a:spcAft>
              <a:buClrTx/>
              <a:buSzTx/>
              <a:buFontTx/>
              <a:buNone/>
              <a:tabLst/>
              <a:defRPr/>
            </a:pP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kern="0" dirty="0" smtClean="0"/>
              <a:t>After considering the logical design and the structure of TLS is was decided that that following modules were required :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kern="0" dirty="0" smtClean="0"/>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kern="0" dirty="0" smtClean="0"/>
              <a:t>Decryption module : </a:t>
            </a: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a:p>
            <a:pPr marL="1143000" lvl="2" indent="-228600">
              <a:spcBef>
                <a:spcPct val="20000"/>
              </a:spcBef>
              <a:buFont typeface="Arial" pitchFamily="34" charset="0"/>
              <a:buChar char="•"/>
            </a:pPr>
            <a:r>
              <a:rPr lang="en-US" kern="0" dirty="0" smtClean="0"/>
              <a:t>The decryption module needs to be able to decrypt generic application traffic, given the decryption key and the name of encryption algorithm used to encrypt the traffic. </a:t>
            </a:r>
          </a:p>
          <a:p>
            <a:pPr marL="1143000" lvl="2" indent="-228600">
              <a:spcBef>
                <a:spcPct val="20000"/>
              </a:spcBef>
              <a:buFont typeface="Arial" pitchFamily="34" charset="0"/>
              <a:buChar char="•"/>
            </a:pPr>
            <a:r>
              <a:rPr kumimoji="0" lang="en-US" sz="1800" b="0" i="0" u="none" strike="noStrike" kern="0" cap="none" spc="0" normalizeH="0" baseline="0" noProof="0" dirty="0" smtClean="0">
                <a:ln>
                  <a:noFill/>
                </a:ln>
                <a:solidFill>
                  <a:schemeClr val="tx1"/>
                </a:solidFill>
                <a:effectLst/>
                <a:uLnTx/>
                <a:uFillTx/>
                <a:latin typeface="+mn-lt"/>
                <a:ea typeface="+mn-ea"/>
                <a:cs typeface="+mn-cs"/>
              </a:rPr>
              <a:t>This is achieved by using the </a:t>
            </a:r>
            <a:r>
              <a:rPr lang="en-US" kern="0" dirty="0" smtClean="0"/>
              <a:t>O</a:t>
            </a:r>
            <a:r>
              <a:rPr kumimoji="0" lang="en-US" sz="1800" b="0" i="0" u="none" strike="noStrike" kern="0" cap="none" spc="0" normalizeH="0" baseline="0" noProof="0" dirty="0" err="1" smtClean="0">
                <a:ln>
                  <a:noFill/>
                </a:ln>
                <a:solidFill>
                  <a:schemeClr val="tx1"/>
                </a:solidFill>
                <a:effectLst/>
                <a:uLnTx/>
                <a:uFillTx/>
                <a:latin typeface="+mn-lt"/>
                <a:ea typeface="+mn-ea"/>
                <a:cs typeface="+mn-cs"/>
              </a:rPr>
              <a:t>penSSL</a:t>
            </a:r>
            <a:r>
              <a:rPr kumimoji="0" lang="en-US" sz="1800" b="0" i="0" u="none" strike="noStrike" kern="0" cap="none" spc="0" normalizeH="0" noProof="0" dirty="0" smtClean="0">
                <a:ln>
                  <a:noFill/>
                </a:ln>
                <a:solidFill>
                  <a:schemeClr val="tx1"/>
                </a:solidFill>
                <a:effectLst/>
                <a:uLnTx/>
                <a:uFillTx/>
                <a:latin typeface="+mn-lt"/>
                <a:ea typeface="+mn-ea"/>
                <a:cs typeface="+mn-cs"/>
              </a:rPr>
              <a:t> EVP interface.</a:t>
            </a:r>
          </a:p>
          <a:p>
            <a:pPr marL="1143000" lvl="2" indent="-228600">
              <a:spcBef>
                <a:spcPct val="20000"/>
              </a:spcBef>
              <a:buFont typeface="Arial" pitchFamily="34" charset="0"/>
              <a:buChar char="•"/>
            </a:pPr>
            <a:endParaRPr kumimoji="0" lang="en-US" sz="1800" b="0" i="0" u="none" strike="noStrike" kern="0" cap="none" spc="0" normalizeH="0" noProof="0" dirty="0" smtClean="0">
              <a:ln>
                <a:noFill/>
              </a:ln>
              <a:solidFill>
                <a:schemeClr val="tx1"/>
              </a:solidFill>
              <a:effectLst/>
              <a:uLnTx/>
              <a:uFillTx/>
              <a:latin typeface="+mn-lt"/>
              <a:ea typeface="+mn-ea"/>
              <a:cs typeface="+mn-cs"/>
            </a:endParaRPr>
          </a:p>
          <a:p>
            <a:pPr marL="685800" lvl="1" indent="-228600">
              <a:spcBef>
                <a:spcPct val="20000"/>
              </a:spcBef>
              <a:buFont typeface="Arial" pitchFamily="34" charset="0"/>
              <a:buChar char="•"/>
            </a:pPr>
            <a:r>
              <a:rPr lang="en-US" kern="0" dirty="0" smtClean="0"/>
              <a:t>Packet Capture</a:t>
            </a:r>
          </a:p>
          <a:p>
            <a:pPr marL="1143000" lvl="2" indent="-228600">
              <a:spcBef>
                <a:spcPct val="20000"/>
              </a:spcBef>
              <a:buFont typeface="Arial" pitchFamily="34" charset="0"/>
              <a:buChar char="•"/>
            </a:pPr>
            <a:r>
              <a:rPr kumimoji="0" lang="en-US" b="0" i="0" u="none" strike="noStrike" kern="0" cap="none" spc="0" normalizeH="0" baseline="0" noProof="0" dirty="0" smtClean="0">
                <a:ln>
                  <a:noFill/>
                </a:ln>
                <a:solidFill>
                  <a:schemeClr val="tx1"/>
                </a:solidFill>
                <a:effectLst/>
                <a:uLnTx/>
                <a:uFillTx/>
                <a:latin typeface="+mn-lt"/>
                <a:ea typeface="+mn-ea"/>
                <a:cs typeface="+mn-cs"/>
              </a:rPr>
              <a:t>This module needs to capture traffic</a:t>
            </a:r>
            <a:r>
              <a:rPr kumimoji="0" lang="en-US" b="0" i="0" u="none" strike="noStrike" kern="0" cap="none" spc="0" normalizeH="0" noProof="0" dirty="0" smtClean="0">
                <a:ln>
                  <a:noFill/>
                </a:ln>
                <a:solidFill>
                  <a:schemeClr val="tx1"/>
                </a:solidFill>
                <a:effectLst/>
                <a:uLnTx/>
                <a:uFillTx/>
                <a:latin typeface="+mn-lt"/>
                <a:ea typeface="+mn-ea"/>
                <a:cs typeface="+mn-cs"/>
              </a:rPr>
              <a:t> based upon some filter rules (</a:t>
            </a:r>
            <a:r>
              <a:rPr kumimoji="0" lang="en-US" b="0" i="0" u="none" strike="noStrike" kern="0" cap="none" spc="0" normalizeH="0" noProof="0" dirty="0" err="1" smtClean="0">
                <a:ln>
                  <a:noFill/>
                </a:ln>
                <a:solidFill>
                  <a:schemeClr val="tx1"/>
                </a:solidFill>
                <a:effectLst/>
                <a:uLnTx/>
                <a:uFillTx/>
                <a:latin typeface="+mn-lt"/>
                <a:ea typeface="+mn-ea"/>
                <a:cs typeface="+mn-cs"/>
              </a:rPr>
              <a:t>tcp.port</a:t>
            </a:r>
            <a:r>
              <a:rPr kumimoji="0" lang="en-US" b="0" i="0" u="none" strike="noStrike" kern="0" cap="none" spc="0" normalizeH="0" noProof="0" dirty="0" smtClean="0">
                <a:ln>
                  <a:noFill/>
                </a:ln>
                <a:solidFill>
                  <a:schemeClr val="tx1"/>
                </a:solidFill>
                <a:effectLst/>
                <a:uLnTx/>
                <a:uFillTx/>
                <a:latin typeface="+mn-lt"/>
                <a:ea typeface="+mn-ea"/>
                <a:cs typeface="+mn-cs"/>
              </a:rPr>
              <a:t> ==443) .</a:t>
            </a:r>
          </a:p>
          <a:p>
            <a:pPr marL="1143000" lvl="2" indent="-228600">
              <a:spcBef>
                <a:spcPct val="20000"/>
              </a:spcBef>
              <a:buFont typeface="Arial" pitchFamily="34" charset="0"/>
              <a:buChar char="•"/>
            </a:pPr>
            <a:r>
              <a:rPr lang="en-US" kern="0" baseline="0" dirty="0" smtClean="0"/>
              <a:t>This</a:t>
            </a:r>
            <a:r>
              <a:rPr lang="en-US" kern="0" dirty="0" smtClean="0"/>
              <a:t> captured traffic is then passed onto the analyzer module</a:t>
            </a:r>
            <a:endParaRPr kumimoji="0" lang="en-US"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Tx/>
              <a:buNone/>
              <a:tabLst/>
              <a:defRPr/>
            </a:pPr>
            <a:endParaRPr kumimoji="0" lang="en-US" sz="18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3" name="Text Placeholder 2"/>
          <p:cNvSpPr>
            <a:spLocks noGrp="1"/>
          </p:cNvSpPr>
          <p:nvPr>
            <p:ph type="body" sz="quarter" idx="13"/>
          </p:nvPr>
        </p:nvSpPr>
        <p:spPr/>
        <p:txBody>
          <a:bodyPr/>
          <a:lstStyle/>
          <a:p>
            <a:r>
              <a:rPr lang="en-US" dirty="0" smtClean="0"/>
              <a:t>System Design</a:t>
            </a:r>
            <a:endParaRPr lang="en-US" dirty="0"/>
          </a:p>
        </p:txBody>
      </p:sp>
      <p:sp>
        <p:nvSpPr>
          <p:cNvPr id="7" name="Content Placeholder 3"/>
          <p:cNvSpPr txBox="1">
            <a:spLocks/>
          </p:cNvSpPr>
          <p:nvPr/>
        </p:nvSpPr>
        <p:spPr>
          <a:xfrm>
            <a:off x="0" y="838200"/>
            <a:ext cx="8077200" cy="5486400"/>
          </a:xfrm>
          <a:prstGeom prst="rect">
            <a:avLst/>
          </a:prstGeom>
        </p:spPr>
        <p:txBody>
          <a:bodyPr vert="horz">
            <a:normAutofit/>
          </a:bodyPr>
          <a:lstStyle/>
          <a:p>
            <a:pPr marL="742950" marR="0" lvl="1" indent="-285750" algn="l" defTabSz="914400" rtl="0" eaLnBrk="1" fontAlgn="auto" latinLnBrk="0" hangingPunct="1">
              <a:lnSpc>
                <a:spcPct val="100000"/>
              </a:lnSpc>
              <a:spcBef>
                <a:spcPct val="20000"/>
              </a:spcBef>
              <a:spcAft>
                <a:spcPts val="0"/>
              </a:spcAft>
              <a:buClrTx/>
              <a:buSzTx/>
              <a:buFontTx/>
              <a:buNone/>
              <a:tabLst/>
              <a:defRPr/>
            </a:pP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a:p>
            <a:pPr marL="742950" lvl="1" indent="-285750">
              <a:spcBef>
                <a:spcPct val="20000"/>
              </a:spcBef>
              <a:buFont typeface="Arial" pitchFamily="34" charset="0"/>
              <a:buChar char="•"/>
            </a:pPr>
            <a:r>
              <a:rPr lang="en-US" kern="0" dirty="0" err="1" smtClean="0"/>
              <a:t>Analyser</a:t>
            </a:r>
            <a:r>
              <a:rPr lang="en-US" kern="0" dirty="0" smtClean="0"/>
              <a:t> Module</a:t>
            </a:r>
          </a:p>
          <a:p>
            <a:pPr marL="1200150" lvl="2" indent="-285750">
              <a:spcBef>
                <a:spcPct val="20000"/>
              </a:spcBef>
              <a:buFont typeface="Arial" pitchFamily="34" charset="0"/>
              <a:buChar char="•"/>
            </a:pPr>
            <a:r>
              <a:rPr lang="en-US" kern="0" dirty="0" smtClean="0"/>
              <a:t>The handshake </a:t>
            </a:r>
            <a:r>
              <a:rPr lang="en-US" kern="0" dirty="0" err="1" smtClean="0"/>
              <a:t>analyser</a:t>
            </a:r>
            <a:r>
              <a:rPr lang="en-US" kern="0" dirty="0" smtClean="0"/>
              <a:t> needs to parse packets received from the packet capturer in order to find the cryptographic parameters required in order to build the symmetric keys that are to be used by the Decryption module</a:t>
            </a:r>
          </a:p>
          <a:p>
            <a:pPr marL="1657350" lvl="3" indent="-285750">
              <a:spcBef>
                <a:spcPct val="20000"/>
              </a:spcBef>
              <a:buFont typeface="Arial" pitchFamily="34" charset="0"/>
              <a:buChar char="•"/>
            </a:pPr>
            <a:endParaRPr kumimoji="0" lang="en-US"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3" name="Text Placeholder 2"/>
          <p:cNvSpPr>
            <a:spLocks noGrp="1"/>
          </p:cNvSpPr>
          <p:nvPr>
            <p:ph type="body" sz="quarter" idx="13"/>
          </p:nvPr>
        </p:nvSpPr>
        <p:spPr/>
        <p:txBody>
          <a:bodyPr/>
          <a:lstStyle/>
          <a:p>
            <a:r>
              <a:rPr lang="en-US" dirty="0" smtClean="0"/>
              <a:t>Class Diagram</a:t>
            </a:r>
            <a:endParaRPr lang="en-US" dirty="0"/>
          </a:p>
        </p:txBody>
      </p:sp>
      <p:pic>
        <p:nvPicPr>
          <p:cNvPr id="5" name="Content Placeholder 4" descr="classDiagram.bmp"/>
          <p:cNvPicPr>
            <a:picLocks noGrp="1" noChangeAspect="1"/>
          </p:cNvPicPr>
          <p:nvPr>
            <p:ph sz="quarter" idx="15"/>
          </p:nvPr>
        </p:nvPicPr>
        <p:blipFill>
          <a:blip r:embed="rId2" cstate="print"/>
          <a:stretch>
            <a:fillRect/>
          </a:stretch>
        </p:blipFill>
        <p:spPr>
          <a:xfrm>
            <a:off x="716654" y="914400"/>
            <a:ext cx="7253492" cy="533400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
            </a:r>
            <a:r>
              <a:rPr lang="en-US" dirty="0" smtClean="0"/>
              <a:t>esign</a:t>
            </a:r>
            <a:endParaRPr lang="en-US" dirty="0"/>
          </a:p>
        </p:txBody>
      </p:sp>
      <p:sp>
        <p:nvSpPr>
          <p:cNvPr id="3" name="Text Placeholder 2"/>
          <p:cNvSpPr>
            <a:spLocks noGrp="1"/>
          </p:cNvSpPr>
          <p:nvPr>
            <p:ph type="body" sz="quarter" idx="13"/>
          </p:nvPr>
        </p:nvSpPr>
        <p:spPr/>
        <p:txBody>
          <a:bodyPr/>
          <a:lstStyle/>
          <a:p>
            <a:r>
              <a:rPr lang="en-US" dirty="0" smtClean="0"/>
              <a:t>Experimental Design</a:t>
            </a:r>
            <a:endParaRPr lang="en-US" dirty="0"/>
          </a:p>
        </p:txBody>
      </p:sp>
      <p:sp>
        <p:nvSpPr>
          <p:cNvPr id="7" name="Content Placeholder 3"/>
          <p:cNvSpPr txBox="1">
            <a:spLocks/>
          </p:cNvSpPr>
          <p:nvPr/>
        </p:nvSpPr>
        <p:spPr>
          <a:xfrm>
            <a:off x="0" y="838200"/>
            <a:ext cx="8077200" cy="5486400"/>
          </a:xfrm>
          <a:prstGeom prst="rect">
            <a:avLst/>
          </a:prstGeom>
        </p:spPr>
        <p:txBody>
          <a:bodyPr vert="horz">
            <a:normAutofit/>
          </a:bodyPr>
          <a:lstStyle/>
          <a:p>
            <a:pPr marL="742950" marR="0" lvl="1" indent="-285750" algn="l" defTabSz="914400" rtl="0" eaLnBrk="1" fontAlgn="auto" latinLnBrk="0" hangingPunct="1">
              <a:lnSpc>
                <a:spcPct val="100000"/>
              </a:lnSpc>
              <a:spcBef>
                <a:spcPct val="20000"/>
              </a:spcBef>
              <a:spcAft>
                <a:spcPts val="0"/>
              </a:spcAft>
              <a:buClrTx/>
              <a:buSzTx/>
              <a:buFontTx/>
              <a:buNone/>
              <a:tabLst/>
              <a:defRPr/>
            </a:pP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a:p>
            <a:pPr marL="742950" lvl="1" indent="-285750">
              <a:spcBef>
                <a:spcPct val="20000"/>
              </a:spcBef>
              <a:buFont typeface="Arial" pitchFamily="34" charset="0"/>
              <a:buChar char="•"/>
            </a:pPr>
            <a:r>
              <a:rPr lang="en-US" kern="0" dirty="0" smtClean="0"/>
              <a:t>In order to test the accuracy and efficiency of the decryption provided a “test bed” was built using a TLS enabled Apache2 server (acting as the TLS Client) and a configured Opera 10 web browser (acting as the TLS client).</a:t>
            </a:r>
          </a:p>
          <a:p>
            <a:pPr marL="742950" lvl="1" indent="-285750">
              <a:spcBef>
                <a:spcPct val="20000"/>
              </a:spcBef>
              <a:buFont typeface="Arial" pitchFamily="34" charset="0"/>
              <a:buChar char="•"/>
            </a:pPr>
            <a:endParaRPr lang="en-US" kern="0" dirty="0" smtClean="0"/>
          </a:p>
          <a:p>
            <a:pPr marL="742950" lvl="1" indent="-285750">
              <a:spcBef>
                <a:spcPct val="20000"/>
              </a:spcBef>
              <a:buFont typeface="Arial" pitchFamily="34" charset="0"/>
              <a:buChar char="•"/>
            </a:pPr>
            <a:r>
              <a:rPr lang="en-US" kern="0" dirty="0" smtClean="0"/>
              <a:t>Accuracy Testing : A test file was  copied through HTTPS. The resulting packets were captured  using </a:t>
            </a:r>
            <a:r>
              <a:rPr lang="en-US" kern="0" dirty="0" err="1" smtClean="0"/>
              <a:t>Wireshark</a:t>
            </a:r>
            <a:r>
              <a:rPr lang="en-US" kern="0" dirty="0" smtClean="0"/>
              <a:t> and stored as a PCAP file.</a:t>
            </a:r>
          </a:p>
          <a:p>
            <a:pPr marL="742950" lvl="1" indent="-285750">
              <a:spcBef>
                <a:spcPct val="20000"/>
              </a:spcBef>
            </a:pPr>
            <a:r>
              <a:rPr lang="en-US" kern="0" dirty="0" smtClean="0"/>
              <a:t> </a:t>
            </a:r>
          </a:p>
          <a:p>
            <a:pPr marL="742950" lvl="1" indent="-285750">
              <a:spcBef>
                <a:spcPct val="20000"/>
              </a:spcBef>
              <a:buFont typeface="Arial" pitchFamily="34" charset="0"/>
              <a:buChar char="•"/>
            </a:pPr>
            <a:r>
              <a:rPr lang="en-US" kern="0" dirty="0" smtClean="0"/>
              <a:t>Efficiency Testing : Random files of specified lengths were generated using a PHP script. These files were then copied through HTTPS and the resulting traffic was captured using </a:t>
            </a:r>
            <a:r>
              <a:rPr lang="en-US" kern="0" dirty="0" err="1" smtClean="0"/>
              <a:t>Wireshark</a:t>
            </a:r>
            <a:r>
              <a:rPr lang="en-US" kern="0" dirty="0" smtClean="0"/>
              <a:t>. A bash script was used to automate the decryption of the encrypted files in the PCAP traffic using </a:t>
            </a:r>
            <a:r>
              <a:rPr lang="en-US" kern="0" dirty="0" err="1" smtClean="0"/>
              <a:t>Tshark</a:t>
            </a:r>
            <a:r>
              <a:rPr lang="en-US" kern="0" dirty="0" smtClean="0"/>
              <a:t> and Project </a:t>
            </a:r>
            <a:r>
              <a:rPr lang="en-US" kern="0" dirty="0" err="1" smtClean="0"/>
              <a:t>Bellerphron</a:t>
            </a:r>
            <a:r>
              <a:rPr lang="en-US" kern="0" dirty="0" smtClean="0"/>
              <a:t>, recording the execution time (script is automated to repeat experiment 1000 times per application)</a:t>
            </a:r>
          </a:p>
          <a:p>
            <a:pPr marL="742950" lvl="1" indent="-285750">
              <a:spcBef>
                <a:spcPct val="20000"/>
              </a:spcBef>
            </a:pPr>
            <a:endParaRPr lang="en-US" kern="0" dirty="0" smtClean="0"/>
          </a:p>
          <a:p>
            <a:pPr marL="742950" lvl="1" indent="-285750">
              <a:spcBef>
                <a:spcPct val="20000"/>
              </a:spcBef>
              <a:buFont typeface="Arial" pitchFamily="34" charset="0"/>
              <a:buChar char="•"/>
            </a:pPr>
            <a:endParaRPr lang="en-US" kern="0" dirty="0" smtClean="0"/>
          </a:p>
          <a:p>
            <a:pPr marL="742950" lvl="1" indent="-285750">
              <a:spcBef>
                <a:spcPct val="20000"/>
              </a:spcBef>
              <a:buFont typeface="Arial" pitchFamily="34" charset="0"/>
              <a:buChar char="•"/>
            </a:pPr>
            <a:endParaRPr lang="en-US" kern="0" dirty="0" smtClean="0"/>
          </a:p>
          <a:p>
            <a:pPr marL="742950" lvl="1" indent="-285750">
              <a:spcBef>
                <a:spcPct val="20000"/>
              </a:spcBef>
              <a:buFont typeface="Arial" pitchFamily="34" charset="0"/>
              <a:buChar char="•"/>
            </a:pPr>
            <a:endParaRPr kumimoji="0" lang="en-US" b="0" i="0" u="none" strike="noStrike" kern="0" cap="none" spc="0" normalizeH="0" baseline="0" noProof="0" dirty="0" smtClean="0">
              <a:ln>
                <a:noFill/>
              </a:ln>
              <a:solidFill>
                <a:schemeClr val="tx1"/>
              </a:solidFill>
              <a:effectLst/>
              <a:uLnTx/>
              <a:uFillTx/>
              <a:latin typeface="+mn-lt"/>
              <a:ea typeface="+mn-ea"/>
              <a:cs typeface="+mn-cs"/>
            </a:endParaRPr>
          </a:p>
          <a:p>
            <a:pPr marL="742950" lvl="1" indent="-285750">
              <a:spcBef>
                <a:spcPct val="20000"/>
              </a:spcBef>
              <a:buFont typeface="Arial" pitchFamily="34" charset="0"/>
              <a:buChar char="•"/>
            </a:pPr>
            <a:endParaRPr kumimoji="0" lang="en-US"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3"/>
          </p:nvPr>
        </p:nvSpPr>
        <p:spPr/>
        <p:txBody>
          <a:bodyPr/>
          <a:lstStyle/>
          <a:p>
            <a:r>
              <a:rPr lang="en-US" dirty="0" smtClean="0"/>
              <a:t>Test File Parameters</a:t>
            </a:r>
            <a:endParaRPr lang="en-US" dirty="0"/>
          </a:p>
        </p:txBody>
      </p:sp>
      <p:sp>
        <p:nvSpPr>
          <p:cNvPr id="4" name="Content Placeholder 3"/>
          <p:cNvSpPr>
            <a:spLocks noGrp="1"/>
          </p:cNvSpPr>
          <p:nvPr>
            <p:ph sz="quarter" idx="15"/>
          </p:nvPr>
        </p:nvSpPr>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09600" y="2590800"/>
            <a:ext cx="7620000" cy="20532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 Placeholder 2"/>
          <p:cNvSpPr>
            <a:spLocks noGrp="1"/>
          </p:cNvSpPr>
          <p:nvPr>
            <p:ph type="body" sz="quarter" idx="13"/>
          </p:nvPr>
        </p:nvSpPr>
        <p:spPr/>
        <p:txBody>
          <a:bodyPr/>
          <a:lstStyle/>
          <a:p>
            <a:r>
              <a:rPr lang="en-US" dirty="0" smtClean="0"/>
              <a:t>Accuracy Results 1</a:t>
            </a:r>
            <a:endParaRPr lang="en-US" dirty="0"/>
          </a:p>
        </p:txBody>
      </p:sp>
      <p:sp>
        <p:nvSpPr>
          <p:cNvPr id="4" name="Content Placeholder 3"/>
          <p:cNvSpPr>
            <a:spLocks noGrp="1"/>
          </p:cNvSpPr>
          <p:nvPr>
            <p:ph sz="quarter" idx="15"/>
          </p:nvPr>
        </p:nvSpPr>
        <p:spPr/>
        <p:txBody>
          <a:bodyPr/>
          <a:lstStyle/>
          <a:p>
            <a:endParaRPr lang="en-US"/>
          </a:p>
        </p:txBody>
      </p:sp>
      <p:pic>
        <p:nvPicPr>
          <p:cNvPr id="5" name="Content Placeholder 4" descr="decrypt2.bmp"/>
          <p:cNvPicPr>
            <a:picLocks noChangeAspect="1"/>
          </p:cNvPicPr>
          <p:nvPr/>
        </p:nvPicPr>
        <p:blipFill>
          <a:blip r:embed="rId2" cstate="print"/>
          <a:stretch>
            <a:fillRect/>
          </a:stretch>
        </p:blipFill>
        <p:spPr>
          <a:xfrm>
            <a:off x="457200" y="914400"/>
            <a:ext cx="7715250" cy="5191125"/>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 Placeholder 2"/>
          <p:cNvSpPr>
            <a:spLocks noGrp="1"/>
          </p:cNvSpPr>
          <p:nvPr>
            <p:ph type="body" sz="quarter" idx="13"/>
          </p:nvPr>
        </p:nvSpPr>
        <p:spPr/>
        <p:txBody>
          <a:bodyPr/>
          <a:lstStyle/>
          <a:p>
            <a:r>
              <a:rPr lang="en-US" dirty="0" smtClean="0"/>
              <a:t>Accuracy Results 2</a:t>
            </a:r>
            <a:endParaRPr lang="en-US" dirty="0"/>
          </a:p>
        </p:txBody>
      </p:sp>
      <p:pic>
        <p:nvPicPr>
          <p:cNvPr id="5" name="Content Placeholder 4" descr="decrypted1.bmp"/>
          <p:cNvPicPr>
            <a:picLocks noGrp="1" noChangeAspect="1"/>
          </p:cNvPicPr>
          <p:nvPr>
            <p:ph sz="quarter" idx="15"/>
          </p:nvPr>
        </p:nvPicPr>
        <p:blipFill>
          <a:blip r:embed="rId2" cstate="print"/>
          <a:stretch>
            <a:fillRect/>
          </a:stretch>
        </p:blipFill>
        <p:spPr>
          <a:xfrm>
            <a:off x="533400" y="990600"/>
            <a:ext cx="4267200" cy="52578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Text Placeholder 2"/>
          <p:cNvSpPr>
            <a:spLocks noGrp="1"/>
          </p:cNvSpPr>
          <p:nvPr>
            <p:ph type="body" sz="quarter" idx="13"/>
          </p:nvPr>
        </p:nvSpPr>
        <p:spPr/>
        <p:txBody>
          <a:bodyPr/>
          <a:lstStyle/>
          <a:p>
            <a:r>
              <a:rPr lang="en-US" dirty="0" smtClean="0"/>
              <a:t>Agenda</a:t>
            </a:r>
            <a:endParaRPr lang="en-US" dirty="0"/>
          </a:p>
        </p:txBody>
      </p:sp>
      <p:sp>
        <p:nvSpPr>
          <p:cNvPr id="4" name="Content Placeholder 3"/>
          <p:cNvSpPr>
            <a:spLocks noGrp="1"/>
          </p:cNvSpPr>
          <p:nvPr>
            <p:ph sz="quarter" idx="15"/>
          </p:nvPr>
        </p:nvSpPr>
        <p:spPr>
          <a:xfrm>
            <a:off x="304800" y="533400"/>
            <a:ext cx="8077200" cy="6019800"/>
          </a:xfrm>
        </p:spPr>
        <p:txBody>
          <a:bodyPr>
            <a:normAutofit/>
          </a:bodyPr>
          <a:lstStyle/>
          <a:p>
            <a:endParaRPr lang="en-US" dirty="0" smtClean="0"/>
          </a:p>
          <a:p>
            <a:pPr marL="1085850" lvl="1" indent="-342900"/>
            <a:r>
              <a:rPr lang="en-US" b="1" dirty="0" smtClean="0"/>
              <a:t>Introduction</a:t>
            </a:r>
          </a:p>
          <a:p>
            <a:pPr marL="1085850" lvl="1" indent="-342900"/>
            <a:endParaRPr lang="en-US" b="1" dirty="0" smtClean="0"/>
          </a:p>
          <a:p>
            <a:pPr marL="1085850" lvl="1" indent="-342900"/>
            <a:r>
              <a:rPr lang="en-US" b="1" dirty="0" smtClean="0"/>
              <a:t>Objectives of Research</a:t>
            </a:r>
          </a:p>
          <a:p>
            <a:pPr marL="1085850" lvl="1" indent="-342900"/>
            <a:endParaRPr lang="en-US" b="1" dirty="0" smtClean="0"/>
          </a:p>
          <a:p>
            <a:pPr marL="1085850" lvl="1" indent="-342900"/>
            <a:r>
              <a:rPr lang="en-US" b="1" dirty="0" smtClean="0"/>
              <a:t>The TLS Protocol</a:t>
            </a:r>
          </a:p>
          <a:p>
            <a:pPr marL="1085850" lvl="1" indent="-342900"/>
            <a:endParaRPr lang="en-US" b="1" dirty="0" smtClean="0"/>
          </a:p>
          <a:p>
            <a:pPr marL="1085850" lvl="1" indent="-342900"/>
            <a:r>
              <a:rPr lang="en-US" b="1" dirty="0" smtClean="0"/>
              <a:t>System Design</a:t>
            </a:r>
          </a:p>
          <a:p>
            <a:pPr marL="1085850" lvl="1" indent="-342900"/>
            <a:endParaRPr lang="en-US" b="1" dirty="0" smtClean="0"/>
          </a:p>
          <a:p>
            <a:pPr marL="1085850" lvl="1" indent="-342900"/>
            <a:r>
              <a:rPr lang="en-US" b="1" dirty="0" smtClean="0"/>
              <a:t>Experimental Design</a:t>
            </a:r>
          </a:p>
          <a:p>
            <a:pPr marL="1085850" lvl="1" indent="-342900"/>
            <a:endParaRPr lang="en-US" dirty="0" smtClean="0"/>
          </a:p>
          <a:p>
            <a:pPr marL="1085850" lvl="1" indent="-342900"/>
            <a:r>
              <a:rPr lang="en-US" b="1" dirty="0" smtClean="0"/>
              <a:t>Results</a:t>
            </a:r>
          </a:p>
          <a:p>
            <a:pPr marL="1085850" lvl="1" indent="-342900"/>
            <a:endParaRPr lang="en-US" b="1" dirty="0" smtClean="0"/>
          </a:p>
          <a:p>
            <a:pPr marL="1085850" lvl="1" indent="-342900"/>
            <a:r>
              <a:rPr lang="en-US" b="1" dirty="0" smtClean="0"/>
              <a:t>Conclusion</a:t>
            </a:r>
          </a:p>
          <a:p>
            <a:pPr marL="1085850" lvl="1" indent="-342900"/>
            <a:endParaRPr lang="en-US"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 Placeholder 2"/>
          <p:cNvSpPr>
            <a:spLocks noGrp="1"/>
          </p:cNvSpPr>
          <p:nvPr>
            <p:ph type="body" sz="quarter" idx="13"/>
          </p:nvPr>
        </p:nvSpPr>
        <p:spPr/>
        <p:txBody>
          <a:bodyPr/>
          <a:lstStyle/>
          <a:p>
            <a:r>
              <a:rPr lang="en-US" dirty="0" smtClean="0"/>
              <a:t>Accuracy Results 3</a:t>
            </a:r>
            <a:endParaRPr lang="en-US" dirty="0"/>
          </a:p>
        </p:txBody>
      </p:sp>
      <p:pic>
        <p:nvPicPr>
          <p:cNvPr id="5" name="Content Placeholder 4" descr="decrypt3.bmp"/>
          <p:cNvPicPr>
            <a:picLocks noGrp="1" noChangeAspect="1"/>
          </p:cNvPicPr>
          <p:nvPr>
            <p:ph sz="quarter" idx="15"/>
          </p:nvPr>
        </p:nvPicPr>
        <p:blipFill>
          <a:blip r:embed="rId2" cstate="print"/>
          <a:stretch>
            <a:fillRect/>
          </a:stretch>
        </p:blipFill>
        <p:spPr>
          <a:xfrm>
            <a:off x="457200" y="990600"/>
            <a:ext cx="5410200" cy="4998120"/>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 Placeholder 2"/>
          <p:cNvSpPr>
            <a:spLocks noGrp="1"/>
          </p:cNvSpPr>
          <p:nvPr>
            <p:ph type="body" sz="quarter" idx="13"/>
          </p:nvPr>
        </p:nvSpPr>
        <p:spPr/>
        <p:txBody>
          <a:bodyPr/>
          <a:lstStyle/>
          <a:p>
            <a:r>
              <a:rPr lang="en-US" dirty="0" smtClean="0"/>
              <a:t>Establishing a baseline using </a:t>
            </a:r>
            <a:r>
              <a:rPr lang="en-US" dirty="0" err="1" smtClean="0"/>
              <a:t>OpenSSL</a:t>
            </a:r>
            <a:endParaRPr lang="en-US" dirty="0"/>
          </a:p>
        </p:txBody>
      </p:sp>
      <p:pic>
        <p:nvPicPr>
          <p:cNvPr id="5" name="Content Placeholder 4" descr="opensllBaseline.png"/>
          <p:cNvPicPr>
            <a:picLocks noGrp="1" noChangeAspect="1"/>
          </p:cNvPicPr>
          <p:nvPr>
            <p:ph sz="quarter" idx="15"/>
          </p:nvPr>
        </p:nvPicPr>
        <p:blipFill>
          <a:blip r:embed="rId2" cstate="print"/>
          <a:stretch>
            <a:fillRect/>
          </a:stretch>
        </p:blipFill>
        <p:spPr>
          <a:xfrm>
            <a:off x="609600" y="761999"/>
            <a:ext cx="7467600" cy="5401263"/>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 Placeholder 2"/>
          <p:cNvSpPr>
            <a:spLocks noGrp="1"/>
          </p:cNvSpPr>
          <p:nvPr>
            <p:ph type="body" sz="quarter" idx="13"/>
          </p:nvPr>
        </p:nvSpPr>
        <p:spPr/>
        <p:txBody>
          <a:bodyPr/>
          <a:lstStyle/>
          <a:p>
            <a:r>
              <a:rPr lang="en-US" dirty="0" smtClean="0"/>
              <a:t>Efficiency results for </a:t>
            </a:r>
            <a:r>
              <a:rPr lang="en-US" dirty="0" err="1" smtClean="0"/>
              <a:t>TShark</a:t>
            </a:r>
            <a:endParaRPr lang="en-US" dirty="0"/>
          </a:p>
        </p:txBody>
      </p:sp>
      <p:sp>
        <p:nvSpPr>
          <p:cNvPr id="6" name="Content Placeholder 5"/>
          <p:cNvSpPr>
            <a:spLocks noGrp="1"/>
          </p:cNvSpPr>
          <p:nvPr>
            <p:ph sz="quarter" idx="15"/>
          </p:nvPr>
        </p:nvSpPr>
        <p:spPr/>
        <p:txBody>
          <a:bodyPr/>
          <a:lstStyle/>
          <a:p>
            <a:endParaRPr lang="en-US"/>
          </a:p>
        </p:txBody>
      </p:sp>
      <p:pic>
        <p:nvPicPr>
          <p:cNvPr id="7" name="Content Placeholder 4" descr="opensllBaseline.png"/>
          <p:cNvPicPr>
            <a:picLocks noChangeAspect="1"/>
          </p:cNvPicPr>
          <p:nvPr/>
        </p:nvPicPr>
        <p:blipFill>
          <a:blip r:embed="rId2" cstate="print"/>
          <a:stretch>
            <a:fillRect/>
          </a:stretch>
        </p:blipFill>
        <p:spPr>
          <a:xfrm>
            <a:off x="609600" y="1066800"/>
            <a:ext cx="7391400" cy="5248862"/>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 Placeholder 2"/>
          <p:cNvSpPr>
            <a:spLocks noGrp="1"/>
          </p:cNvSpPr>
          <p:nvPr>
            <p:ph type="body" sz="quarter" idx="13"/>
          </p:nvPr>
        </p:nvSpPr>
        <p:spPr/>
        <p:txBody>
          <a:bodyPr/>
          <a:lstStyle/>
          <a:p>
            <a:r>
              <a:rPr lang="en-US" dirty="0" smtClean="0"/>
              <a:t>Efficiency results for developed application</a:t>
            </a:r>
            <a:endParaRPr lang="en-US" dirty="0"/>
          </a:p>
        </p:txBody>
      </p:sp>
      <p:pic>
        <p:nvPicPr>
          <p:cNvPr id="5" name="Content Placeholder 4" descr="myapp.png"/>
          <p:cNvPicPr>
            <a:picLocks noGrp="1" noChangeAspect="1"/>
          </p:cNvPicPr>
          <p:nvPr>
            <p:ph sz="quarter" idx="15"/>
          </p:nvPr>
        </p:nvPicPr>
        <p:blipFill>
          <a:blip r:embed="rId2" cstate="print"/>
          <a:stretch>
            <a:fillRect/>
          </a:stretch>
        </p:blipFill>
        <p:spPr>
          <a:xfrm>
            <a:off x="533400" y="1219200"/>
            <a:ext cx="7391400" cy="4953000"/>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Text Placeholder 2"/>
          <p:cNvSpPr>
            <a:spLocks noGrp="1"/>
          </p:cNvSpPr>
          <p:nvPr>
            <p:ph type="body" sz="quarter" idx="13"/>
          </p:nvPr>
        </p:nvSpPr>
        <p:spPr/>
        <p:txBody>
          <a:bodyPr/>
          <a:lstStyle/>
          <a:p>
            <a:r>
              <a:rPr lang="en-US" dirty="0" smtClean="0"/>
              <a:t>Comparing the execution time for </a:t>
            </a:r>
            <a:r>
              <a:rPr lang="en-US" dirty="0" err="1" smtClean="0"/>
              <a:t>Tshark</a:t>
            </a:r>
            <a:r>
              <a:rPr lang="en-US" dirty="0" smtClean="0"/>
              <a:t> and the developed application</a:t>
            </a:r>
            <a:endParaRPr lang="en-US" dirty="0"/>
          </a:p>
        </p:txBody>
      </p:sp>
      <p:sp>
        <p:nvSpPr>
          <p:cNvPr id="7" name="Content Placeholder 3"/>
          <p:cNvSpPr txBox="1">
            <a:spLocks/>
          </p:cNvSpPr>
          <p:nvPr/>
        </p:nvSpPr>
        <p:spPr>
          <a:xfrm>
            <a:off x="0" y="838200"/>
            <a:ext cx="8077200" cy="5486400"/>
          </a:xfrm>
          <a:prstGeom prst="rect">
            <a:avLst/>
          </a:prstGeom>
        </p:spPr>
        <p:txBody>
          <a:bodyPr vert="horz">
            <a:normAutofit/>
          </a:bodyPr>
          <a:lstStyle/>
          <a:p>
            <a:pPr marL="742950" lvl="1" indent="-285750">
              <a:spcBef>
                <a:spcPct val="20000"/>
              </a:spcBef>
            </a:pPr>
            <a:endParaRPr lang="en-US" kern="0" dirty="0" smtClean="0"/>
          </a:p>
          <a:p>
            <a:pPr marL="742950" lvl="1" indent="-285750">
              <a:spcBef>
                <a:spcPct val="20000"/>
              </a:spcBef>
              <a:buFont typeface="Arial" pitchFamily="34" charset="0"/>
              <a:buChar char="•"/>
            </a:pPr>
            <a:r>
              <a:rPr lang="en-US" kern="0" dirty="0" smtClean="0"/>
              <a:t>From  the graphs it appears that there is a linear relation between execution  time and file size for both </a:t>
            </a:r>
            <a:r>
              <a:rPr lang="en-US" kern="0" dirty="0" err="1" smtClean="0"/>
              <a:t>Tshark</a:t>
            </a:r>
            <a:r>
              <a:rPr lang="en-US" kern="0" dirty="0" smtClean="0"/>
              <a:t> and developed application</a:t>
            </a:r>
          </a:p>
          <a:p>
            <a:pPr marL="742950" lvl="1" indent="-285750">
              <a:spcBef>
                <a:spcPct val="20000"/>
              </a:spcBef>
              <a:buFont typeface="Arial" pitchFamily="34" charset="0"/>
              <a:buChar char="•"/>
            </a:pPr>
            <a:endParaRPr lang="en-US" kern="0" dirty="0" smtClean="0"/>
          </a:p>
          <a:p>
            <a:pPr marL="742950" lvl="1" indent="-285750">
              <a:spcBef>
                <a:spcPct val="20000"/>
              </a:spcBef>
              <a:buFont typeface="Arial" pitchFamily="34" charset="0"/>
              <a:buChar char="•"/>
            </a:pPr>
            <a:r>
              <a:rPr lang="en-US" kern="0" dirty="0" smtClean="0"/>
              <a:t>Performing linear regression yields the following results </a:t>
            </a:r>
          </a:p>
          <a:p>
            <a:pPr marL="742950" lvl="1" indent="-285750">
              <a:spcBef>
                <a:spcPct val="20000"/>
              </a:spcBef>
            </a:pPr>
            <a:endParaRPr lang="en-US" kern="0" dirty="0" smtClean="0"/>
          </a:p>
          <a:p>
            <a:pPr marL="742950" lvl="1" indent="-285750">
              <a:spcBef>
                <a:spcPct val="20000"/>
              </a:spcBef>
            </a:pPr>
            <a:r>
              <a:rPr lang="en-US" kern="0" dirty="0" smtClean="0"/>
              <a:t>	</a:t>
            </a:r>
            <a:r>
              <a:rPr lang="en-US" kern="0" dirty="0" err="1" smtClean="0"/>
              <a:t>Tshark</a:t>
            </a:r>
            <a:r>
              <a:rPr lang="en-US" kern="0" dirty="0" smtClean="0"/>
              <a:t> :                             </a:t>
            </a:r>
            <a:r>
              <a:rPr lang="en-US" i="1" kern="0" dirty="0" smtClean="0"/>
              <a:t>y </a:t>
            </a:r>
            <a:r>
              <a:rPr lang="en-US" kern="0" dirty="0" smtClean="0"/>
              <a:t> =  (4.22 x 10²) </a:t>
            </a:r>
            <a:r>
              <a:rPr lang="en-US" i="1" kern="0" dirty="0" smtClean="0"/>
              <a:t>x </a:t>
            </a:r>
            <a:r>
              <a:rPr lang="en-US" kern="0" dirty="0" smtClean="0"/>
              <a:t>+ 7.57 with R² = 0.9968</a:t>
            </a:r>
          </a:p>
          <a:p>
            <a:pPr marL="742950" lvl="1" indent="-285750">
              <a:spcBef>
                <a:spcPct val="20000"/>
              </a:spcBef>
              <a:buFont typeface="Arial" pitchFamily="34" charset="0"/>
              <a:buChar char="•"/>
            </a:pPr>
            <a:endParaRPr lang="en-US" kern="0" dirty="0" smtClean="0"/>
          </a:p>
          <a:p>
            <a:pPr marL="742950" lvl="1" indent="-285750">
              <a:spcBef>
                <a:spcPct val="20000"/>
              </a:spcBef>
            </a:pPr>
            <a:r>
              <a:rPr lang="en-US" kern="0" dirty="0" smtClean="0"/>
              <a:t>	Developed application:     </a:t>
            </a:r>
            <a:r>
              <a:rPr lang="en-US" i="1" kern="0" dirty="0" smtClean="0"/>
              <a:t>y </a:t>
            </a:r>
            <a:r>
              <a:rPr lang="en-US" kern="0" dirty="0" smtClean="0"/>
              <a:t> =  (4.61x 10²) </a:t>
            </a:r>
            <a:r>
              <a:rPr lang="en-US" i="1" kern="0" dirty="0" smtClean="0"/>
              <a:t>x </a:t>
            </a:r>
            <a:r>
              <a:rPr lang="en-US" kern="0" dirty="0" smtClean="0"/>
              <a:t>+ 7.08 with R² = 0.995</a:t>
            </a:r>
          </a:p>
          <a:p>
            <a:pPr marL="742950" lvl="1" indent="-285750">
              <a:spcBef>
                <a:spcPct val="20000"/>
              </a:spcBef>
            </a:pPr>
            <a:endParaRPr lang="en-US" kern="0" dirty="0" smtClean="0"/>
          </a:p>
          <a:p>
            <a:pPr marL="742950" lvl="1" indent="-285750">
              <a:spcBef>
                <a:spcPct val="20000"/>
              </a:spcBef>
              <a:buFont typeface="Arial" pitchFamily="34" charset="0"/>
              <a:buChar char="•"/>
            </a:pPr>
            <a:r>
              <a:rPr lang="en-US" kern="0" dirty="0" smtClean="0"/>
              <a:t>Considering the linear relationships </a:t>
            </a:r>
            <a:r>
              <a:rPr lang="en-US" kern="0" dirty="0" err="1" smtClean="0"/>
              <a:t>Tshark</a:t>
            </a:r>
            <a:r>
              <a:rPr lang="en-US" kern="0" dirty="0" smtClean="0"/>
              <a:t> and the Project </a:t>
            </a:r>
            <a:r>
              <a:rPr lang="en-US" kern="0" dirty="0" err="1" smtClean="0"/>
              <a:t>Bellerphron</a:t>
            </a:r>
            <a:r>
              <a:rPr lang="en-US" kern="0" dirty="0" smtClean="0"/>
              <a:t>  have with regards to file size and execution time, </a:t>
            </a:r>
            <a:r>
              <a:rPr lang="en-US" kern="0" dirty="0" err="1" smtClean="0"/>
              <a:t>Tshark</a:t>
            </a:r>
            <a:r>
              <a:rPr lang="en-US" kern="0" dirty="0" smtClean="0"/>
              <a:t> is more efficient as it has as lower increase in execution time for given change in file size</a:t>
            </a:r>
          </a:p>
          <a:p>
            <a:pPr marL="742950" lvl="1" indent="-285750">
              <a:spcBef>
                <a:spcPct val="20000"/>
              </a:spcBef>
            </a:pPr>
            <a:endParaRPr lang="en-US" kern="0" dirty="0" smtClean="0"/>
          </a:p>
          <a:p>
            <a:pPr marL="742950" lvl="1" indent="-285750">
              <a:spcBef>
                <a:spcPct val="20000"/>
              </a:spcBef>
              <a:buFont typeface="Arial" pitchFamily="34" charset="0"/>
              <a:buChar char="•"/>
            </a:pPr>
            <a:r>
              <a:rPr lang="en-US" kern="0" dirty="0" smtClean="0"/>
              <a:t>However, it would be unfair to say that this difference could be considered significant </a:t>
            </a:r>
          </a:p>
          <a:p>
            <a:pPr marL="742950" lvl="1" indent="-285750">
              <a:spcBef>
                <a:spcPct val="20000"/>
              </a:spcBef>
              <a:buFont typeface="Arial" pitchFamily="34" charset="0"/>
              <a:buChar char="•"/>
            </a:pPr>
            <a:endParaRPr lang="en-US" kern="0" dirty="0" smtClean="0"/>
          </a:p>
          <a:p>
            <a:pPr marL="742950" lvl="1" indent="-285750">
              <a:spcBef>
                <a:spcPct val="20000"/>
              </a:spcBef>
              <a:buFont typeface="Arial" pitchFamily="34" charset="0"/>
              <a:buChar char="•"/>
            </a:pPr>
            <a:endParaRPr lang="en-US" kern="0" dirty="0" smtClean="0"/>
          </a:p>
          <a:p>
            <a:pPr marL="742950" lvl="1" indent="-285750">
              <a:spcBef>
                <a:spcPct val="20000"/>
              </a:spcBef>
              <a:buFont typeface="Arial" pitchFamily="34" charset="0"/>
              <a:buChar char="•"/>
            </a:pPr>
            <a:endParaRPr lang="en-US" kern="0" dirty="0" smtClean="0"/>
          </a:p>
          <a:p>
            <a:pPr marL="742950" lvl="1" indent="-285750">
              <a:spcBef>
                <a:spcPct val="20000"/>
              </a:spcBef>
              <a:buFont typeface="Arial" pitchFamily="34" charset="0"/>
              <a:buChar char="•"/>
            </a:pPr>
            <a:endParaRPr kumimoji="0" lang="en-US" b="0" i="0" u="none" strike="noStrike" kern="0" cap="none" spc="0" normalizeH="0" baseline="0" noProof="0" dirty="0" smtClean="0">
              <a:ln>
                <a:noFill/>
              </a:ln>
              <a:solidFill>
                <a:schemeClr val="tx1"/>
              </a:solidFill>
              <a:effectLst/>
              <a:uLnTx/>
              <a:uFillTx/>
              <a:latin typeface="+mn-lt"/>
              <a:ea typeface="+mn-ea"/>
              <a:cs typeface="+mn-cs"/>
            </a:endParaRPr>
          </a:p>
          <a:p>
            <a:pPr marL="742950" lvl="1" indent="-285750">
              <a:spcBef>
                <a:spcPct val="20000"/>
              </a:spcBef>
              <a:buFont typeface="Arial" pitchFamily="34" charset="0"/>
              <a:buChar char="•"/>
            </a:pPr>
            <a:endParaRPr kumimoji="0" lang="en-US"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Text Placeholder 2"/>
          <p:cNvSpPr>
            <a:spLocks noGrp="1"/>
          </p:cNvSpPr>
          <p:nvPr>
            <p:ph type="body" sz="quarter" idx="13"/>
          </p:nvPr>
        </p:nvSpPr>
        <p:spPr/>
        <p:txBody>
          <a:bodyPr/>
          <a:lstStyle/>
          <a:p>
            <a:r>
              <a:rPr lang="en-US" dirty="0" smtClean="0"/>
              <a:t>Summary and Conclusion</a:t>
            </a:r>
            <a:endParaRPr lang="en-US" dirty="0"/>
          </a:p>
        </p:txBody>
      </p:sp>
      <p:sp>
        <p:nvSpPr>
          <p:cNvPr id="7" name="Content Placeholder 3"/>
          <p:cNvSpPr txBox="1">
            <a:spLocks/>
          </p:cNvSpPr>
          <p:nvPr/>
        </p:nvSpPr>
        <p:spPr>
          <a:xfrm>
            <a:off x="0" y="838200"/>
            <a:ext cx="8077200" cy="5486400"/>
          </a:xfrm>
          <a:prstGeom prst="rect">
            <a:avLst/>
          </a:prstGeom>
        </p:spPr>
        <p:txBody>
          <a:bodyPr vert="horz">
            <a:normAutofit/>
          </a:bodyPr>
          <a:lstStyle/>
          <a:p>
            <a:pPr marL="742950" marR="0" lvl="1" indent="-285750" algn="l" defTabSz="914400" rtl="0" eaLnBrk="1" fontAlgn="auto" latinLnBrk="0" hangingPunct="1">
              <a:lnSpc>
                <a:spcPct val="100000"/>
              </a:lnSpc>
              <a:spcBef>
                <a:spcPct val="20000"/>
              </a:spcBef>
              <a:spcAft>
                <a:spcPts val="0"/>
              </a:spcAft>
              <a:buClrTx/>
              <a:buSzTx/>
              <a:buFontTx/>
              <a:buNone/>
              <a:tabLst/>
              <a:defRPr/>
            </a:pP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a:p>
            <a:pPr marL="742950" lvl="1" indent="-285750">
              <a:spcBef>
                <a:spcPct val="20000"/>
              </a:spcBef>
              <a:buFont typeface="Arial" pitchFamily="34" charset="0"/>
              <a:buChar char="•"/>
            </a:pPr>
            <a:r>
              <a:rPr lang="en-US" kern="0" dirty="0" smtClean="0"/>
              <a:t>An application framework has been designed for the decryption of traffic  encrypted by an arbitrary cryptographic protocol. </a:t>
            </a:r>
          </a:p>
          <a:p>
            <a:pPr marL="742950" lvl="1" indent="-285750">
              <a:spcBef>
                <a:spcPct val="20000"/>
              </a:spcBef>
              <a:buFont typeface="Arial" pitchFamily="34" charset="0"/>
              <a:buChar char="•"/>
            </a:pPr>
            <a:endParaRPr lang="en-US" kern="0" dirty="0" smtClean="0"/>
          </a:p>
          <a:p>
            <a:pPr marL="742950" lvl="1" indent="-285750">
              <a:spcBef>
                <a:spcPct val="20000"/>
              </a:spcBef>
              <a:buFont typeface="Arial" pitchFamily="34" charset="0"/>
              <a:buChar char="•"/>
            </a:pPr>
            <a:r>
              <a:rPr lang="en-US" kern="0" dirty="0" smtClean="0"/>
              <a:t>Implementation for the TLS protocol has been provided</a:t>
            </a:r>
          </a:p>
          <a:p>
            <a:pPr marL="742950" lvl="1" indent="-285750">
              <a:spcBef>
                <a:spcPct val="20000"/>
              </a:spcBef>
              <a:buFont typeface="Arial" pitchFamily="34" charset="0"/>
              <a:buChar char="•"/>
            </a:pPr>
            <a:endParaRPr lang="en-US" kern="0" dirty="0" smtClean="0"/>
          </a:p>
          <a:p>
            <a:pPr marL="742950" lvl="1" indent="-285750">
              <a:spcBef>
                <a:spcPct val="20000"/>
              </a:spcBef>
              <a:buFont typeface="Arial" pitchFamily="34" charset="0"/>
              <a:buChar char="•"/>
            </a:pPr>
            <a:r>
              <a:rPr lang="en-US" kern="0" dirty="0" smtClean="0"/>
              <a:t>The implementation has shown to be accurate by showing that it produces the correct decryptions </a:t>
            </a:r>
          </a:p>
          <a:p>
            <a:pPr marL="742950" lvl="1" indent="-285750">
              <a:spcBef>
                <a:spcPct val="20000"/>
              </a:spcBef>
              <a:buFont typeface="Arial" pitchFamily="34" charset="0"/>
              <a:buChar char="•"/>
            </a:pPr>
            <a:endParaRPr lang="en-US" kern="0" dirty="0" smtClean="0"/>
          </a:p>
          <a:p>
            <a:pPr marL="742950" lvl="1" indent="-285750">
              <a:spcBef>
                <a:spcPct val="20000"/>
              </a:spcBef>
              <a:buFont typeface="Arial" pitchFamily="34" charset="0"/>
              <a:buChar char="•"/>
            </a:pPr>
            <a:r>
              <a:rPr lang="en-US" kern="0" dirty="0" smtClean="0"/>
              <a:t>The implementation has been shown to be sufficiently efficient when compared to an industry standard protocol </a:t>
            </a:r>
            <a:r>
              <a:rPr lang="en-US" kern="0" dirty="0" err="1" smtClean="0"/>
              <a:t>analysing</a:t>
            </a:r>
            <a:r>
              <a:rPr lang="en-US" kern="0" dirty="0" smtClean="0"/>
              <a:t> tool </a:t>
            </a:r>
          </a:p>
          <a:p>
            <a:pPr marL="742950" lvl="1" indent="-285750">
              <a:spcBef>
                <a:spcPct val="20000"/>
              </a:spcBef>
              <a:buFont typeface="Arial" pitchFamily="34" charset="0"/>
              <a:buChar char="•"/>
            </a:pPr>
            <a:endParaRPr lang="en-US" kern="0" dirty="0" smtClean="0"/>
          </a:p>
          <a:p>
            <a:pPr marL="742950" lvl="1" indent="-285750">
              <a:spcBef>
                <a:spcPct val="20000"/>
              </a:spcBef>
              <a:buFont typeface="Arial" pitchFamily="34" charset="0"/>
              <a:buChar char="•"/>
            </a:pPr>
            <a:endParaRPr lang="en-US" kern="0" dirty="0" smtClean="0"/>
          </a:p>
          <a:p>
            <a:pPr marL="742950" lvl="1" indent="-285750">
              <a:spcBef>
                <a:spcPct val="20000"/>
              </a:spcBef>
              <a:buFont typeface="Arial" pitchFamily="34" charset="0"/>
              <a:buChar char="•"/>
            </a:pPr>
            <a:endParaRPr lang="en-US" kern="0" dirty="0" smtClean="0"/>
          </a:p>
          <a:p>
            <a:pPr marL="742950" lvl="1" indent="-285750">
              <a:spcBef>
                <a:spcPct val="20000"/>
              </a:spcBef>
              <a:buFont typeface="Arial" pitchFamily="34" charset="0"/>
              <a:buChar char="•"/>
            </a:pPr>
            <a:endParaRPr lang="en-US" kern="0" dirty="0" smtClean="0"/>
          </a:p>
          <a:p>
            <a:pPr marL="742950" lvl="1" indent="-285750">
              <a:spcBef>
                <a:spcPct val="20000"/>
              </a:spcBef>
              <a:buFont typeface="Arial" pitchFamily="34" charset="0"/>
              <a:buChar char="•"/>
            </a:pPr>
            <a:endParaRPr kumimoji="0" lang="en-US" b="0" i="0" u="none" strike="noStrike" kern="0" cap="none" spc="0" normalizeH="0" baseline="0" noProof="0" dirty="0" smtClean="0">
              <a:ln>
                <a:noFill/>
              </a:ln>
              <a:solidFill>
                <a:schemeClr val="tx1"/>
              </a:solidFill>
              <a:effectLst/>
              <a:uLnTx/>
              <a:uFillTx/>
              <a:latin typeface="+mn-lt"/>
              <a:ea typeface="+mn-ea"/>
              <a:cs typeface="+mn-cs"/>
            </a:endParaRPr>
          </a:p>
          <a:p>
            <a:pPr marL="742950" lvl="1" indent="-285750">
              <a:spcBef>
                <a:spcPct val="20000"/>
              </a:spcBef>
              <a:buFont typeface="Arial" pitchFamily="34" charset="0"/>
              <a:buChar char="•"/>
            </a:pPr>
            <a:endParaRPr kumimoji="0" lang="en-US"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Text Placeholder 2"/>
          <p:cNvSpPr>
            <a:spLocks noGrp="1"/>
          </p:cNvSpPr>
          <p:nvPr>
            <p:ph type="body" sz="quarter" idx="13"/>
          </p:nvPr>
        </p:nvSpPr>
        <p:spPr/>
        <p:txBody>
          <a:bodyPr/>
          <a:lstStyle/>
          <a:p>
            <a:r>
              <a:rPr lang="en-US" dirty="0" smtClean="0"/>
              <a:t>Extensions</a:t>
            </a:r>
            <a:endParaRPr lang="en-US" dirty="0"/>
          </a:p>
        </p:txBody>
      </p:sp>
      <p:sp>
        <p:nvSpPr>
          <p:cNvPr id="4" name="Content Placeholder 3"/>
          <p:cNvSpPr>
            <a:spLocks noGrp="1"/>
          </p:cNvSpPr>
          <p:nvPr>
            <p:ph sz="quarter" idx="15"/>
          </p:nvPr>
        </p:nvSpPr>
        <p:spPr>
          <a:xfrm>
            <a:off x="304800" y="685800"/>
            <a:ext cx="8077200" cy="5486400"/>
          </a:xfrm>
        </p:spPr>
        <p:txBody>
          <a:bodyPr/>
          <a:lstStyle/>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r>
              <a:rPr lang="en-US" dirty="0" smtClean="0"/>
              <a:t>Provide implementation for more protocols  such as SSH and IPSec</a:t>
            </a:r>
          </a:p>
          <a:p>
            <a:pPr>
              <a:buFont typeface="Arial" pitchFamily="34" charset="0"/>
              <a:buChar char="•"/>
            </a:pPr>
            <a:endParaRPr lang="en-US" dirty="0" smtClean="0"/>
          </a:p>
          <a:p>
            <a:pPr>
              <a:buFont typeface="Arial" pitchFamily="34" charset="0"/>
              <a:buChar char="•"/>
            </a:pPr>
            <a:r>
              <a:rPr lang="en-US" dirty="0" smtClean="0"/>
              <a:t>Consider code optimization and parallel processing techniques</a:t>
            </a:r>
          </a:p>
          <a:p>
            <a:pPr>
              <a:buFont typeface="Arial" pitchFamily="34" charset="0"/>
              <a:buChar char="•"/>
            </a:pPr>
            <a:endParaRPr lang="en-US" dirty="0" smtClean="0"/>
          </a:p>
          <a:p>
            <a:pPr>
              <a:buFont typeface="Arial" pitchFamily="34" charset="0"/>
              <a:buChar char="•"/>
            </a:pPr>
            <a:r>
              <a:rPr lang="en-US" dirty="0" smtClean="0"/>
              <a:t>Add traffic analysis modules </a:t>
            </a:r>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 and Comments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Text Placeholder 2"/>
          <p:cNvSpPr>
            <a:spLocks noGrp="1"/>
          </p:cNvSpPr>
          <p:nvPr>
            <p:ph type="body" sz="quarter" idx="13"/>
          </p:nvPr>
        </p:nvSpPr>
        <p:spPr/>
        <p:txBody>
          <a:bodyPr/>
          <a:lstStyle/>
          <a:p>
            <a:r>
              <a:rPr lang="en-US" dirty="0" smtClean="0"/>
              <a:t>Glossary</a:t>
            </a:r>
            <a:endParaRPr lang="en-US" dirty="0"/>
          </a:p>
        </p:txBody>
      </p:sp>
      <p:sp>
        <p:nvSpPr>
          <p:cNvPr id="4" name="Content Placeholder 3"/>
          <p:cNvSpPr>
            <a:spLocks noGrp="1"/>
          </p:cNvSpPr>
          <p:nvPr>
            <p:ph sz="quarter" idx="15"/>
          </p:nvPr>
        </p:nvSpPr>
        <p:spPr>
          <a:xfrm>
            <a:off x="304800" y="762000"/>
            <a:ext cx="8077200" cy="5791200"/>
          </a:xfrm>
        </p:spPr>
        <p:txBody>
          <a:bodyPr/>
          <a:lstStyle/>
          <a:p>
            <a:endParaRPr lang="en-US" dirty="0" smtClean="0"/>
          </a:p>
          <a:p>
            <a:r>
              <a:rPr lang="en-US" dirty="0" smtClean="0"/>
              <a:t>Some terms and terminology</a:t>
            </a:r>
          </a:p>
          <a:p>
            <a:endParaRPr lang="en-US" dirty="0" smtClean="0"/>
          </a:p>
          <a:p>
            <a:r>
              <a:rPr lang="en-US" dirty="0" smtClean="0"/>
              <a:t>PRF : 		</a:t>
            </a:r>
            <a:r>
              <a:rPr lang="en-US" dirty="0" err="1" smtClean="0"/>
              <a:t>Psuedo</a:t>
            </a:r>
            <a:r>
              <a:rPr lang="en-US" dirty="0" smtClean="0"/>
              <a:t> random function, a function that guarantees that all </a:t>
            </a:r>
          </a:p>
          <a:p>
            <a:r>
              <a:rPr lang="en-US" dirty="0" smtClean="0"/>
              <a:t>		of its output </a:t>
            </a:r>
            <a:r>
              <a:rPr lang="en-US" b="1" dirty="0" smtClean="0"/>
              <a:t>appears </a:t>
            </a:r>
            <a:r>
              <a:rPr lang="en-US" dirty="0" smtClean="0"/>
              <a:t>to be random.</a:t>
            </a:r>
          </a:p>
          <a:p>
            <a:endParaRPr lang="en-US" dirty="0" smtClean="0"/>
          </a:p>
          <a:p>
            <a:r>
              <a:rPr lang="en-US" dirty="0" smtClean="0"/>
              <a:t>PCAP		</a:t>
            </a:r>
            <a:r>
              <a:rPr lang="en-US" dirty="0" err="1" smtClean="0"/>
              <a:t>PacketCAPture</a:t>
            </a:r>
            <a:r>
              <a:rPr lang="en-US" dirty="0" smtClean="0"/>
              <a:t>, API for capturing network traffic</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Text Placeholder 2"/>
          <p:cNvSpPr>
            <a:spLocks noGrp="1"/>
          </p:cNvSpPr>
          <p:nvPr>
            <p:ph type="body" sz="quarter" idx="13"/>
          </p:nvPr>
        </p:nvSpPr>
        <p:spPr/>
        <p:txBody>
          <a:bodyPr/>
          <a:lstStyle/>
          <a:p>
            <a:r>
              <a:rPr lang="en-US" dirty="0" smtClean="0"/>
              <a:t>Problem Statement</a:t>
            </a:r>
            <a:endParaRPr lang="en-US" dirty="0"/>
          </a:p>
        </p:txBody>
      </p:sp>
      <p:sp>
        <p:nvSpPr>
          <p:cNvPr id="4" name="Content Placeholder 3"/>
          <p:cNvSpPr>
            <a:spLocks noGrp="1"/>
          </p:cNvSpPr>
          <p:nvPr>
            <p:ph sz="quarter" idx="15"/>
          </p:nvPr>
        </p:nvSpPr>
        <p:spPr/>
        <p:txBody>
          <a:bodyPr/>
          <a:lstStyle/>
          <a:p>
            <a:endParaRPr lang="en-US" dirty="0" smtClean="0"/>
          </a:p>
          <a:p>
            <a:pPr lvl="1">
              <a:buFont typeface="Arial" pitchFamily="34" charset="0"/>
              <a:buChar char="•"/>
            </a:pPr>
            <a:r>
              <a:rPr lang="en-US" dirty="0" smtClean="0"/>
              <a:t>Cryptographic protocols have become incredibly popular in recent times and have a variety of applications such as securing web based communications.</a:t>
            </a:r>
          </a:p>
          <a:p>
            <a:endParaRPr lang="en-US" dirty="0" smtClean="0"/>
          </a:p>
          <a:p>
            <a:pPr lvl="1">
              <a:buFont typeface="Arial" pitchFamily="34" charset="0"/>
              <a:buChar char="•"/>
            </a:pPr>
            <a:r>
              <a:rPr lang="en-US" dirty="0" smtClean="0"/>
              <a:t>We have a reliance on these protocols to provide authentication, integrity and confidentiality to our communications.</a:t>
            </a:r>
          </a:p>
          <a:p>
            <a:endParaRPr lang="en-US" dirty="0" smtClean="0"/>
          </a:p>
          <a:p>
            <a:pPr lvl="1">
              <a:buFont typeface="Arial" pitchFamily="34" charset="0"/>
              <a:buChar char="•"/>
            </a:pPr>
            <a:r>
              <a:rPr lang="en-US" dirty="0" smtClean="0"/>
              <a:t>However, we note that it is rather difficult to perform legitimate analysis, intrusion detection and debugging on  data that </a:t>
            </a:r>
            <a:r>
              <a:rPr lang="en-US" dirty="0" err="1" smtClean="0"/>
              <a:t>pases</a:t>
            </a:r>
            <a:r>
              <a:rPr lang="en-US" dirty="0" smtClean="0"/>
              <a:t> through cryptographic protocols, as that data  is encrypted.</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Text Placeholder 2"/>
          <p:cNvSpPr>
            <a:spLocks noGrp="1"/>
          </p:cNvSpPr>
          <p:nvPr>
            <p:ph type="body" sz="quarter" idx="13"/>
          </p:nvPr>
        </p:nvSpPr>
        <p:spPr/>
        <p:txBody>
          <a:bodyPr/>
          <a:lstStyle/>
          <a:p>
            <a:r>
              <a:rPr lang="en-US" dirty="0" smtClean="0"/>
              <a:t>Problem Statement (cont.)</a:t>
            </a:r>
            <a:endParaRPr lang="en-US" dirty="0"/>
          </a:p>
        </p:txBody>
      </p:sp>
      <p:sp>
        <p:nvSpPr>
          <p:cNvPr id="4" name="Content Placeholder 3"/>
          <p:cNvSpPr>
            <a:spLocks noGrp="1"/>
          </p:cNvSpPr>
          <p:nvPr>
            <p:ph sz="quarter" idx="15"/>
          </p:nvPr>
        </p:nvSpPr>
        <p:spPr/>
        <p:txBody>
          <a:bodyPr/>
          <a:lstStyle/>
          <a:p>
            <a:endParaRPr lang="en-US" dirty="0" smtClean="0"/>
          </a:p>
          <a:p>
            <a:pPr lvl="1">
              <a:buFont typeface="Arial" pitchFamily="34" charset="0"/>
              <a:buChar char="•"/>
            </a:pPr>
            <a:r>
              <a:rPr lang="en-US" dirty="0" smtClean="0"/>
              <a:t>It would be nice if there was framework developed to solve this issue</a:t>
            </a:r>
          </a:p>
          <a:p>
            <a:endParaRPr lang="en-US" dirty="0" smtClean="0"/>
          </a:p>
          <a:p>
            <a:pPr lvl="1">
              <a:buFont typeface="Arial" pitchFamily="34" charset="0"/>
              <a:buChar char="•"/>
            </a:pPr>
            <a:r>
              <a:rPr lang="en-US" dirty="0" smtClean="0"/>
              <a:t>We approach this problem statement from the prospective of having legitimate access to encrypted traffic for doing analysis, debugging or data collection. </a:t>
            </a:r>
          </a:p>
          <a:p>
            <a:pPr lvl="1">
              <a:buFont typeface="Arial" pitchFamily="34" charset="0"/>
              <a:buChar char="•"/>
            </a:pPr>
            <a:endParaRPr lang="en-US" dirty="0" smtClean="0"/>
          </a:p>
          <a:p>
            <a:pPr lvl="1">
              <a:buFont typeface="Arial" pitchFamily="34" charset="0"/>
              <a:buChar char="•"/>
            </a:pPr>
            <a:r>
              <a:rPr lang="en-US" dirty="0" smtClean="0"/>
              <a:t>The novelty of the project lies in the design of a system that could be extended to provide decryption for any arbitrary cryptographic protocol</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Objectives</a:t>
            </a:r>
            <a:endParaRPr lang="en-US" dirty="0"/>
          </a:p>
        </p:txBody>
      </p:sp>
      <p:sp>
        <p:nvSpPr>
          <p:cNvPr id="3" name="Text Placeholder 2"/>
          <p:cNvSpPr>
            <a:spLocks noGrp="1"/>
          </p:cNvSpPr>
          <p:nvPr>
            <p:ph type="body" sz="quarter" idx="13"/>
          </p:nvPr>
        </p:nvSpPr>
        <p:spPr/>
        <p:txBody>
          <a:bodyPr/>
          <a:lstStyle/>
          <a:p>
            <a:r>
              <a:rPr lang="en-US" dirty="0" smtClean="0"/>
              <a:t>Objectives of Research</a:t>
            </a:r>
            <a:endParaRPr lang="en-US" dirty="0"/>
          </a:p>
        </p:txBody>
      </p:sp>
      <p:sp>
        <p:nvSpPr>
          <p:cNvPr id="4" name="Content Placeholder 3"/>
          <p:cNvSpPr>
            <a:spLocks noGrp="1"/>
          </p:cNvSpPr>
          <p:nvPr>
            <p:ph sz="quarter" idx="15"/>
          </p:nvPr>
        </p:nvSpPr>
        <p:spPr/>
        <p:txBody>
          <a:bodyPr/>
          <a:lstStyle/>
          <a:p>
            <a:pPr lvl="1">
              <a:buFont typeface="Arial" pitchFamily="34" charset="0"/>
              <a:buChar char="•"/>
            </a:pPr>
            <a:endParaRPr lang="en-US" dirty="0" smtClean="0"/>
          </a:p>
          <a:p>
            <a:pPr lvl="1">
              <a:buFont typeface="Arial" pitchFamily="34" charset="0"/>
              <a:buChar char="•"/>
            </a:pPr>
            <a:r>
              <a:rPr lang="en-US" dirty="0" smtClean="0"/>
              <a:t>Design a framework/system that allows for the decryption of network traffic that has  been encrypted by any arbitrary cryptographic protocol  </a:t>
            </a:r>
          </a:p>
          <a:p>
            <a:pPr lvl="1">
              <a:buFont typeface="Arial" pitchFamily="34" charset="0"/>
              <a:buChar char="•"/>
            </a:pPr>
            <a:endParaRPr lang="en-US" dirty="0" smtClean="0"/>
          </a:p>
          <a:p>
            <a:pPr lvl="1">
              <a:buFont typeface="Arial" pitchFamily="34" charset="0"/>
              <a:buChar char="•"/>
            </a:pPr>
            <a:r>
              <a:rPr lang="en-US" dirty="0" smtClean="0"/>
              <a:t>Given encrypted data in the form of stored PCAP files, extending to live </a:t>
            </a:r>
            <a:r>
              <a:rPr lang="en-US" dirty="0" err="1" smtClean="0"/>
              <a:t>pcap</a:t>
            </a:r>
            <a:r>
              <a:rPr lang="en-US" dirty="0" smtClean="0"/>
              <a:t> streams, be able to determine the algorithm used and then together with the recovered session key be able to decrypt to plain-text.</a:t>
            </a:r>
          </a:p>
          <a:p>
            <a:pPr lvl="1"/>
            <a:endParaRPr lang="en-US" dirty="0" smtClean="0"/>
          </a:p>
          <a:p>
            <a:pPr lvl="1">
              <a:buFont typeface="Arial" pitchFamily="34" charset="0"/>
              <a:buChar char="•"/>
            </a:pPr>
            <a:r>
              <a:rPr lang="en-US" dirty="0" smtClean="0"/>
              <a:t>Provide implementation  for TLS to show feasibility. </a:t>
            </a:r>
          </a:p>
          <a:p>
            <a:pPr lvl="1"/>
            <a:endParaRPr lang="en-US" dirty="0" smtClean="0"/>
          </a:p>
          <a:p>
            <a:pPr lvl="1">
              <a:buFont typeface="Arial" pitchFamily="34" charset="0"/>
              <a:buChar char="•"/>
            </a:pPr>
            <a:r>
              <a:rPr lang="en-US" dirty="0" smtClean="0"/>
              <a:t>Test the accuracy of decryption produced by application.</a:t>
            </a:r>
          </a:p>
          <a:p>
            <a:pPr lvl="1">
              <a:buFont typeface="Arial" pitchFamily="34" charset="0"/>
              <a:buChar char="•"/>
            </a:pPr>
            <a:endParaRPr lang="en-US" dirty="0" smtClean="0"/>
          </a:p>
          <a:p>
            <a:pPr lvl="1">
              <a:buFont typeface="Arial" pitchFamily="34" charset="0"/>
              <a:buChar char="•"/>
            </a:pPr>
            <a:r>
              <a:rPr lang="en-US" dirty="0" smtClean="0"/>
              <a:t> Compare the  efficiency of developed application against an industry standard decryption tool/protocol </a:t>
            </a:r>
            <a:r>
              <a:rPr lang="en-US" dirty="0" err="1" smtClean="0"/>
              <a:t>analyser</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TLS</a:t>
            </a:r>
            <a:endParaRPr lang="en-US" dirty="0"/>
          </a:p>
        </p:txBody>
      </p:sp>
      <p:sp>
        <p:nvSpPr>
          <p:cNvPr id="3" name="Text Placeholder 2"/>
          <p:cNvSpPr>
            <a:spLocks noGrp="1"/>
          </p:cNvSpPr>
          <p:nvPr>
            <p:ph type="body" sz="quarter" idx="13"/>
          </p:nvPr>
        </p:nvSpPr>
        <p:spPr/>
        <p:txBody>
          <a:bodyPr/>
          <a:lstStyle/>
          <a:p>
            <a:r>
              <a:rPr lang="en-US" dirty="0" smtClean="0"/>
              <a:t>Packet Structure</a:t>
            </a:r>
            <a:endParaRPr lang="en-US" dirty="0"/>
          </a:p>
        </p:txBody>
      </p:sp>
      <p:sp>
        <p:nvSpPr>
          <p:cNvPr id="4" name="Content Placeholder 3"/>
          <p:cNvSpPr>
            <a:spLocks noGrp="1"/>
          </p:cNvSpPr>
          <p:nvPr>
            <p:ph sz="quarter" idx="15"/>
          </p:nvPr>
        </p:nvSpPr>
        <p:spPr/>
        <p:txBody>
          <a:bodyPr/>
          <a:lstStyle/>
          <a:p>
            <a:endParaRPr lang="en-US" dirty="0" smtClean="0"/>
          </a:p>
          <a:p>
            <a:r>
              <a:rPr lang="en-US" dirty="0" smtClean="0"/>
              <a:t>      Logical Packet structure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        TLS Record Layer Structure</a:t>
            </a:r>
            <a:endParaRPr lang="en-US" dirty="0"/>
          </a:p>
        </p:txBody>
      </p:sp>
      <p:sp>
        <p:nvSpPr>
          <p:cNvPr id="7" name="Rectangle 6"/>
          <p:cNvSpPr/>
          <p:nvPr/>
        </p:nvSpPr>
        <p:spPr>
          <a:xfrm>
            <a:off x="838200" y="1752600"/>
            <a:ext cx="7086600" cy="1371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smtClean="0">
              <a:solidFill>
                <a:schemeClr val="tx1"/>
              </a:solidFill>
            </a:endParaRPr>
          </a:p>
          <a:p>
            <a:pPr algn="ctr"/>
            <a:r>
              <a:rPr lang="en-US" b="1" dirty="0" smtClean="0">
                <a:solidFill>
                  <a:schemeClr val="tx1"/>
                </a:solidFill>
              </a:rPr>
              <a:t>TLS Record Layer</a:t>
            </a:r>
            <a:endParaRPr lang="en-US" b="1" dirty="0">
              <a:solidFill>
                <a:schemeClr val="tx1"/>
              </a:solidFill>
            </a:endParaRPr>
          </a:p>
        </p:txBody>
      </p:sp>
      <p:sp>
        <p:nvSpPr>
          <p:cNvPr id="8" name="Rectangle 7"/>
          <p:cNvSpPr/>
          <p:nvPr/>
        </p:nvSpPr>
        <p:spPr>
          <a:xfrm>
            <a:off x="838200" y="1752600"/>
            <a:ext cx="19812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Ethernet</a:t>
            </a:r>
            <a:endParaRPr lang="en-US" b="1" dirty="0">
              <a:solidFill>
                <a:schemeClr val="tx1"/>
              </a:solidFill>
            </a:endParaRPr>
          </a:p>
        </p:txBody>
      </p:sp>
      <p:sp>
        <p:nvSpPr>
          <p:cNvPr id="9" name="Rectangle 8"/>
          <p:cNvSpPr/>
          <p:nvPr/>
        </p:nvSpPr>
        <p:spPr>
          <a:xfrm>
            <a:off x="2819400" y="1752600"/>
            <a:ext cx="25146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IPv4</a:t>
            </a:r>
            <a:endParaRPr lang="en-US" b="1" dirty="0">
              <a:solidFill>
                <a:schemeClr val="tx1"/>
              </a:solidFill>
            </a:endParaRPr>
          </a:p>
        </p:txBody>
      </p:sp>
      <p:sp>
        <p:nvSpPr>
          <p:cNvPr id="10" name="Rectangle 9"/>
          <p:cNvSpPr/>
          <p:nvPr/>
        </p:nvSpPr>
        <p:spPr>
          <a:xfrm>
            <a:off x="5334000" y="1752600"/>
            <a:ext cx="25908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TCP</a:t>
            </a:r>
            <a:endParaRPr lang="en-US" b="1" dirty="0">
              <a:solidFill>
                <a:schemeClr val="tx1"/>
              </a:solidFill>
            </a:endParaRPr>
          </a:p>
        </p:txBody>
      </p:sp>
      <p:sp>
        <p:nvSpPr>
          <p:cNvPr id="11" name="Rectangle 10"/>
          <p:cNvSpPr/>
          <p:nvPr/>
        </p:nvSpPr>
        <p:spPr>
          <a:xfrm>
            <a:off x="914400" y="4267200"/>
            <a:ext cx="7086600" cy="1371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smtClean="0">
              <a:solidFill>
                <a:schemeClr val="tx1"/>
              </a:solidFill>
            </a:endParaRPr>
          </a:p>
          <a:p>
            <a:pPr algn="ctr"/>
            <a:r>
              <a:rPr lang="en-US" b="1" dirty="0" smtClean="0">
                <a:solidFill>
                  <a:schemeClr val="tx1"/>
                </a:solidFill>
              </a:rPr>
              <a:t>TLS Message Data</a:t>
            </a:r>
            <a:endParaRPr lang="en-US" b="1" dirty="0">
              <a:solidFill>
                <a:schemeClr val="tx1"/>
              </a:solidFill>
            </a:endParaRPr>
          </a:p>
        </p:txBody>
      </p:sp>
      <p:sp>
        <p:nvSpPr>
          <p:cNvPr id="12" name="Rectangle 11"/>
          <p:cNvSpPr/>
          <p:nvPr/>
        </p:nvSpPr>
        <p:spPr>
          <a:xfrm>
            <a:off x="914400" y="4267200"/>
            <a:ext cx="17526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Content Type</a:t>
            </a:r>
            <a:endParaRPr lang="en-US" b="1" dirty="0">
              <a:solidFill>
                <a:schemeClr val="tx1"/>
              </a:solidFill>
            </a:endParaRPr>
          </a:p>
        </p:txBody>
      </p:sp>
      <p:sp>
        <p:nvSpPr>
          <p:cNvPr id="13" name="Rectangle 12"/>
          <p:cNvSpPr/>
          <p:nvPr/>
        </p:nvSpPr>
        <p:spPr>
          <a:xfrm>
            <a:off x="2667000" y="4267200"/>
            <a:ext cx="25908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Version</a:t>
            </a:r>
            <a:endParaRPr lang="en-US" b="1" dirty="0">
              <a:solidFill>
                <a:schemeClr val="tx1"/>
              </a:solidFill>
            </a:endParaRPr>
          </a:p>
        </p:txBody>
      </p:sp>
      <p:sp>
        <p:nvSpPr>
          <p:cNvPr id="14" name="Rectangle 13"/>
          <p:cNvSpPr/>
          <p:nvPr/>
        </p:nvSpPr>
        <p:spPr>
          <a:xfrm>
            <a:off x="5257800" y="4267200"/>
            <a:ext cx="27432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Length</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TLS </a:t>
            </a:r>
            <a:endParaRPr lang="en-US" dirty="0"/>
          </a:p>
        </p:txBody>
      </p:sp>
      <p:sp>
        <p:nvSpPr>
          <p:cNvPr id="3" name="Text Placeholder 2"/>
          <p:cNvSpPr>
            <a:spLocks noGrp="1"/>
          </p:cNvSpPr>
          <p:nvPr>
            <p:ph type="body" sz="quarter" idx="13"/>
          </p:nvPr>
        </p:nvSpPr>
        <p:spPr/>
        <p:txBody>
          <a:bodyPr/>
          <a:lstStyle/>
          <a:p>
            <a:r>
              <a:rPr lang="en-US" dirty="0" smtClean="0"/>
              <a:t>TLS Handshake (cont.)</a:t>
            </a:r>
            <a:endParaRPr lang="en-US" dirty="0"/>
          </a:p>
        </p:txBody>
      </p:sp>
      <p:sp>
        <p:nvSpPr>
          <p:cNvPr id="8" name="Rectangle 7"/>
          <p:cNvSpPr/>
          <p:nvPr/>
        </p:nvSpPr>
        <p:spPr>
          <a:xfrm>
            <a:off x="304800" y="914400"/>
            <a:ext cx="1676400" cy="53340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Client</a:t>
            </a:r>
            <a:endParaRPr lang="en-US" dirty="0"/>
          </a:p>
        </p:txBody>
      </p:sp>
      <p:sp>
        <p:nvSpPr>
          <p:cNvPr id="9" name="Rectangle 8"/>
          <p:cNvSpPr/>
          <p:nvPr/>
        </p:nvSpPr>
        <p:spPr>
          <a:xfrm>
            <a:off x="6705600" y="914400"/>
            <a:ext cx="1676400" cy="53340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Server</a:t>
            </a:r>
            <a:endParaRPr lang="en-US" dirty="0"/>
          </a:p>
        </p:txBody>
      </p:sp>
      <p:cxnSp>
        <p:nvCxnSpPr>
          <p:cNvPr id="11" name="Straight Arrow Connector 10"/>
          <p:cNvCxnSpPr/>
          <p:nvPr/>
        </p:nvCxnSpPr>
        <p:spPr>
          <a:xfrm rot="5400000">
            <a:off x="4229894" y="1713706"/>
            <a:ext cx="2286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3544094" y="3237706"/>
            <a:ext cx="16002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981200" y="2971800"/>
            <a:ext cx="35814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895600" y="3733800"/>
            <a:ext cx="3810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895600" y="5410200"/>
            <a:ext cx="3810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a:xfrm>
            <a:off x="3657600" y="4038600"/>
            <a:ext cx="1295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Authentic-</a:t>
            </a:r>
            <a:r>
              <a:rPr lang="en-US" dirty="0" err="1" smtClean="0">
                <a:solidFill>
                  <a:schemeClr val="tx1"/>
                </a:solidFill>
              </a:rPr>
              <a:t>ation</a:t>
            </a:r>
            <a:endParaRPr lang="en-US" dirty="0">
              <a:solidFill>
                <a:schemeClr val="tx1"/>
              </a:solidFill>
            </a:endParaRPr>
          </a:p>
        </p:txBody>
      </p:sp>
      <p:cxnSp>
        <p:nvCxnSpPr>
          <p:cNvPr id="31" name="Straight Arrow Connector 30"/>
          <p:cNvCxnSpPr/>
          <p:nvPr/>
        </p:nvCxnSpPr>
        <p:spPr>
          <a:xfrm rot="5400000">
            <a:off x="3467894" y="5523706"/>
            <a:ext cx="17526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3" name="Rounded Rectangle 32"/>
          <p:cNvSpPr/>
          <p:nvPr/>
        </p:nvSpPr>
        <p:spPr>
          <a:xfrm>
            <a:off x="3200400" y="914400"/>
            <a:ext cx="2438400" cy="68580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Handshake phase</a:t>
            </a:r>
            <a:endParaRPr lang="en-US" dirty="0"/>
          </a:p>
        </p:txBody>
      </p:sp>
      <p:sp>
        <p:nvSpPr>
          <p:cNvPr id="34" name="Rounded Rectangle 33"/>
          <p:cNvSpPr/>
          <p:nvPr/>
        </p:nvSpPr>
        <p:spPr>
          <a:xfrm>
            <a:off x="3733800" y="1828800"/>
            <a:ext cx="1295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Bootstrap</a:t>
            </a:r>
          </a:p>
        </p:txBody>
      </p:sp>
      <p:sp>
        <p:nvSpPr>
          <p:cNvPr id="38" name="TextBox 37"/>
          <p:cNvSpPr txBox="1"/>
          <p:nvPr/>
        </p:nvSpPr>
        <p:spPr>
          <a:xfrm>
            <a:off x="5562600" y="2667000"/>
            <a:ext cx="838200" cy="646331"/>
          </a:xfrm>
          <a:prstGeom prst="rect">
            <a:avLst/>
          </a:prstGeom>
          <a:noFill/>
        </p:spPr>
        <p:txBody>
          <a:bodyPr wrap="square" rtlCol="0">
            <a:spAutoFit/>
          </a:bodyPr>
          <a:lstStyle/>
          <a:p>
            <a:r>
              <a:rPr lang="en-US" dirty="0" smtClean="0">
                <a:solidFill>
                  <a:schemeClr val="bg1"/>
                </a:solidFill>
              </a:rPr>
              <a:t>Client Hello</a:t>
            </a:r>
            <a:endParaRPr lang="en-US" dirty="0">
              <a:solidFill>
                <a:schemeClr val="bg1"/>
              </a:solidFill>
            </a:endParaRPr>
          </a:p>
        </p:txBody>
      </p:sp>
      <p:sp>
        <p:nvSpPr>
          <p:cNvPr id="39" name="TextBox 38"/>
          <p:cNvSpPr txBox="1"/>
          <p:nvPr/>
        </p:nvSpPr>
        <p:spPr>
          <a:xfrm>
            <a:off x="2209800" y="3429000"/>
            <a:ext cx="838200" cy="646331"/>
          </a:xfrm>
          <a:prstGeom prst="rect">
            <a:avLst/>
          </a:prstGeom>
          <a:noFill/>
        </p:spPr>
        <p:txBody>
          <a:bodyPr wrap="square" rtlCol="0">
            <a:spAutoFit/>
          </a:bodyPr>
          <a:lstStyle/>
          <a:p>
            <a:r>
              <a:rPr lang="en-US" dirty="0" smtClean="0">
                <a:solidFill>
                  <a:schemeClr val="bg1"/>
                </a:solidFill>
              </a:rPr>
              <a:t>Client Hello</a:t>
            </a:r>
            <a:endParaRPr lang="en-US" dirty="0">
              <a:solidFill>
                <a:schemeClr val="bg1"/>
              </a:solidFill>
            </a:endParaRPr>
          </a:p>
        </p:txBody>
      </p:sp>
      <p:sp>
        <p:nvSpPr>
          <p:cNvPr id="41" name="TextBox 40"/>
          <p:cNvSpPr txBox="1"/>
          <p:nvPr/>
        </p:nvSpPr>
        <p:spPr>
          <a:xfrm>
            <a:off x="2362200" y="3429000"/>
            <a:ext cx="914400" cy="646331"/>
          </a:xfrm>
          <a:prstGeom prst="rect">
            <a:avLst/>
          </a:prstGeom>
          <a:noFill/>
        </p:spPr>
        <p:txBody>
          <a:bodyPr wrap="square" rtlCol="0">
            <a:spAutoFit/>
          </a:bodyPr>
          <a:lstStyle/>
          <a:p>
            <a:r>
              <a:rPr lang="en-US" dirty="0" smtClean="0">
                <a:solidFill>
                  <a:schemeClr val="bg1"/>
                </a:solidFill>
              </a:rPr>
              <a:t>Server Hello</a:t>
            </a:r>
            <a:endParaRPr lang="en-US" dirty="0">
              <a:solidFill>
                <a:schemeClr val="bg1"/>
              </a:solidFill>
            </a:endParaRPr>
          </a:p>
        </p:txBody>
      </p:sp>
      <p:sp>
        <p:nvSpPr>
          <p:cNvPr id="43" name="TextBox 42"/>
          <p:cNvSpPr txBox="1"/>
          <p:nvPr/>
        </p:nvSpPr>
        <p:spPr>
          <a:xfrm>
            <a:off x="5410200" y="2590800"/>
            <a:ext cx="914400" cy="646331"/>
          </a:xfrm>
          <a:prstGeom prst="rect">
            <a:avLst/>
          </a:prstGeom>
          <a:noFill/>
        </p:spPr>
        <p:txBody>
          <a:bodyPr wrap="square" rtlCol="0">
            <a:spAutoFit/>
          </a:bodyPr>
          <a:lstStyle/>
          <a:p>
            <a:r>
              <a:rPr lang="en-US" dirty="0" smtClean="0">
                <a:solidFill>
                  <a:schemeClr val="bg1"/>
                </a:solidFill>
              </a:rPr>
              <a:t>Client Hello</a:t>
            </a:r>
            <a:endParaRPr lang="en-US" dirty="0">
              <a:solidFill>
                <a:schemeClr val="bg1"/>
              </a:solidFill>
            </a:endParaRPr>
          </a:p>
        </p:txBody>
      </p:sp>
      <p:sp>
        <p:nvSpPr>
          <p:cNvPr id="44" name="Isosceles Triangle 43"/>
          <p:cNvSpPr/>
          <p:nvPr/>
        </p:nvSpPr>
        <p:spPr>
          <a:xfrm rot="16200000">
            <a:off x="2019300" y="4686300"/>
            <a:ext cx="1295400" cy="1371600"/>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p:cNvSpPr txBox="1"/>
          <p:nvPr/>
        </p:nvSpPr>
        <p:spPr>
          <a:xfrm>
            <a:off x="2438400" y="5029200"/>
            <a:ext cx="914400" cy="646331"/>
          </a:xfrm>
          <a:prstGeom prst="rect">
            <a:avLst/>
          </a:prstGeom>
          <a:noFill/>
        </p:spPr>
        <p:txBody>
          <a:bodyPr wrap="square" rtlCol="0">
            <a:spAutoFit/>
          </a:bodyPr>
          <a:lstStyle/>
          <a:p>
            <a:r>
              <a:rPr lang="en-US" dirty="0" smtClean="0"/>
              <a:t>Server Auth</a:t>
            </a:r>
            <a:endParaRPr lang="en-US" dirty="0"/>
          </a:p>
        </p:txBody>
      </p:sp>
      <p:sp>
        <p:nvSpPr>
          <p:cNvPr id="46" name="Isosceles Triangle 45"/>
          <p:cNvSpPr/>
          <p:nvPr/>
        </p:nvSpPr>
        <p:spPr>
          <a:xfrm rot="5400000">
            <a:off x="5372100" y="2247900"/>
            <a:ext cx="1295400" cy="1371600"/>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p:cNvSpPr txBox="1"/>
          <p:nvPr/>
        </p:nvSpPr>
        <p:spPr>
          <a:xfrm>
            <a:off x="5334000" y="2590800"/>
            <a:ext cx="914400" cy="646331"/>
          </a:xfrm>
          <a:prstGeom prst="rect">
            <a:avLst/>
          </a:prstGeom>
          <a:noFill/>
        </p:spPr>
        <p:txBody>
          <a:bodyPr wrap="square" rtlCol="0">
            <a:spAutoFit/>
          </a:bodyPr>
          <a:lstStyle/>
          <a:p>
            <a:r>
              <a:rPr lang="en-US" dirty="0" smtClean="0"/>
              <a:t>Client Hello</a:t>
            </a:r>
            <a:endParaRPr lang="en-US" dirty="0"/>
          </a:p>
        </p:txBody>
      </p:sp>
      <p:sp>
        <p:nvSpPr>
          <p:cNvPr id="49" name="Isosceles Triangle 48"/>
          <p:cNvSpPr/>
          <p:nvPr/>
        </p:nvSpPr>
        <p:spPr>
          <a:xfrm rot="16200000">
            <a:off x="2019300" y="3086100"/>
            <a:ext cx="1295400" cy="1371600"/>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p:cNvSpPr txBox="1"/>
          <p:nvPr/>
        </p:nvSpPr>
        <p:spPr>
          <a:xfrm>
            <a:off x="2514600" y="3429000"/>
            <a:ext cx="914400" cy="646331"/>
          </a:xfrm>
          <a:prstGeom prst="rect">
            <a:avLst/>
          </a:prstGeom>
          <a:noFill/>
        </p:spPr>
        <p:txBody>
          <a:bodyPr wrap="square" rtlCol="0">
            <a:spAutoFit/>
          </a:bodyPr>
          <a:lstStyle/>
          <a:p>
            <a:r>
              <a:rPr lang="en-US" dirty="0" smtClean="0"/>
              <a:t>Server Hello</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TLS  </a:t>
            </a:r>
            <a:endParaRPr lang="en-US" dirty="0"/>
          </a:p>
        </p:txBody>
      </p:sp>
      <p:sp>
        <p:nvSpPr>
          <p:cNvPr id="3" name="Text Placeholder 2"/>
          <p:cNvSpPr>
            <a:spLocks noGrp="1"/>
          </p:cNvSpPr>
          <p:nvPr>
            <p:ph type="body" sz="quarter" idx="13"/>
          </p:nvPr>
        </p:nvSpPr>
        <p:spPr/>
        <p:txBody>
          <a:bodyPr/>
          <a:lstStyle/>
          <a:p>
            <a:r>
              <a:rPr lang="en-US" dirty="0" smtClean="0"/>
              <a:t>TLS Handshake (cont.)</a:t>
            </a:r>
          </a:p>
          <a:p>
            <a:endParaRPr lang="en-US" dirty="0"/>
          </a:p>
        </p:txBody>
      </p:sp>
      <p:sp>
        <p:nvSpPr>
          <p:cNvPr id="19" name="Rectangle 18"/>
          <p:cNvSpPr/>
          <p:nvPr/>
        </p:nvSpPr>
        <p:spPr>
          <a:xfrm>
            <a:off x="304800" y="914400"/>
            <a:ext cx="1676400" cy="53340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Client</a:t>
            </a:r>
            <a:endParaRPr lang="en-US" dirty="0"/>
          </a:p>
        </p:txBody>
      </p:sp>
      <p:sp>
        <p:nvSpPr>
          <p:cNvPr id="20" name="Rectangle 19"/>
          <p:cNvSpPr/>
          <p:nvPr/>
        </p:nvSpPr>
        <p:spPr>
          <a:xfrm>
            <a:off x="6705600" y="914400"/>
            <a:ext cx="1676400" cy="53340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Server</a:t>
            </a:r>
            <a:endParaRPr lang="en-US" dirty="0"/>
          </a:p>
        </p:txBody>
      </p:sp>
      <p:cxnSp>
        <p:nvCxnSpPr>
          <p:cNvPr id="29" name="Straight Connector 28"/>
          <p:cNvCxnSpPr/>
          <p:nvPr/>
        </p:nvCxnSpPr>
        <p:spPr>
          <a:xfrm>
            <a:off x="2057400" y="4495800"/>
            <a:ext cx="3810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2" name="Rounded Rectangle 31"/>
          <p:cNvSpPr/>
          <p:nvPr/>
        </p:nvSpPr>
        <p:spPr>
          <a:xfrm>
            <a:off x="3810000" y="2743200"/>
            <a:ext cx="1295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Cipher Change</a:t>
            </a:r>
            <a:endParaRPr lang="en-US" dirty="0">
              <a:solidFill>
                <a:schemeClr val="tx1"/>
              </a:solidFill>
            </a:endParaRPr>
          </a:p>
        </p:txBody>
      </p:sp>
      <p:cxnSp>
        <p:nvCxnSpPr>
          <p:cNvPr id="33" name="Straight Arrow Connector 32"/>
          <p:cNvCxnSpPr/>
          <p:nvPr/>
        </p:nvCxnSpPr>
        <p:spPr>
          <a:xfrm rot="5400000">
            <a:off x="3581400" y="1828800"/>
            <a:ext cx="16764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7" name="Rounded Rectangle 36"/>
          <p:cNvSpPr/>
          <p:nvPr/>
        </p:nvSpPr>
        <p:spPr>
          <a:xfrm>
            <a:off x="3276600" y="5410200"/>
            <a:ext cx="2438400" cy="68580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 exchange phase</a:t>
            </a:r>
            <a:endParaRPr lang="en-US" dirty="0"/>
          </a:p>
        </p:txBody>
      </p:sp>
      <p:sp>
        <p:nvSpPr>
          <p:cNvPr id="40" name="Isosceles Triangle 39"/>
          <p:cNvSpPr/>
          <p:nvPr/>
        </p:nvSpPr>
        <p:spPr>
          <a:xfrm rot="16200000">
            <a:off x="2095500" y="3009900"/>
            <a:ext cx="1295400" cy="1371600"/>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Isosceles Triangle 40"/>
          <p:cNvSpPr/>
          <p:nvPr/>
        </p:nvSpPr>
        <p:spPr>
          <a:xfrm rot="5400000">
            <a:off x="5372100" y="3848100"/>
            <a:ext cx="1295400" cy="1371600"/>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p:cNvSpPr txBox="1"/>
          <p:nvPr/>
        </p:nvSpPr>
        <p:spPr>
          <a:xfrm>
            <a:off x="2514600" y="3352800"/>
            <a:ext cx="1066800" cy="646331"/>
          </a:xfrm>
          <a:prstGeom prst="rect">
            <a:avLst/>
          </a:prstGeom>
          <a:noFill/>
        </p:spPr>
        <p:txBody>
          <a:bodyPr wrap="square" rtlCol="0">
            <a:spAutoFit/>
          </a:bodyPr>
          <a:lstStyle/>
          <a:p>
            <a:r>
              <a:rPr lang="en-US" dirty="0" smtClean="0"/>
              <a:t>Server Finish</a:t>
            </a:r>
            <a:endParaRPr lang="en-US" dirty="0"/>
          </a:p>
        </p:txBody>
      </p:sp>
      <p:sp>
        <p:nvSpPr>
          <p:cNvPr id="43" name="TextBox 42"/>
          <p:cNvSpPr txBox="1"/>
          <p:nvPr/>
        </p:nvSpPr>
        <p:spPr>
          <a:xfrm>
            <a:off x="5334000" y="4114800"/>
            <a:ext cx="1371600" cy="646331"/>
          </a:xfrm>
          <a:prstGeom prst="rect">
            <a:avLst/>
          </a:prstGeom>
          <a:noFill/>
        </p:spPr>
        <p:txBody>
          <a:bodyPr wrap="square" rtlCol="0">
            <a:spAutoFit/>
          </a:bodyPr>
          <a:lstStyle/>
          <a:p>
            <a:r>
              <a:rPr lang="en-US" dirty="0" smtClean="0"/>
              <a:t>Client Finish</a:t>
            </a:r>
            <a:endParaRPr lang="en-US" dirty="0"/>
          </a:p>
        </p:txBody>
      </p:sp>
      <p:sp>
        <p:nvSpPr>
          <p:cNvPr id="26" name="Isosceles Triangle 25"/>
          <p:cNvSpPr/>
          <p:nvPr/>
        </p:nvSpPr>
        <p:spPr>
          <a:xfrm rot="5400000">
            <a:off x="5105400" y="1066800"/>
            <a:ext cx="1447800" cy="1600200"/>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5029200" y="1524000"/>
            <a:ext cx="1295400" cy="646331"/>
          </a:xfrm>
          <a:prstGeom prst="rect">
            <a:avLst/>
          </a:prstGeom>
          <a:noFill/>
        </p:spPr>
        <p:txBody>
          <a:bodyPr wrap="square" rtlCol="0">
            <a:spAutoFit/>
          </a:bodyPr>
          <a:lstStyle/>
          <a:p>
            <a:r>
              <a:rPr lang="en-US" dirty="0" smtClean="0"/>
              <a:t>Key </a:t>
            </a:r>
          </a:p>
          <a:p>
            <a:r>
              <a:rPr lang="en-US" dirty="0" smtClean="0"/>
              <a:t>exchange</a:t>
            </a:r>
            <a:endParaRPr lang="en-US" dirty="0"/>
          </a:p>
        </p:txBody>
      </p:sp>
      <p:cxnSp>
        <p:nvCxnSpPr>
          <p:cNvPr id="34" name="Straight Connector 33"/>
          <p:cNvCxnSpPr>
            <a:endCxn id="30" idx="1"/>
          </p:cNvCxnSpPr>
          <p:nvPr/>
        </p:nvCxnSpPr>
        <p:spPr>
          <a:xfrm>
            <a:off x="1981200" y="1828800"/>
            <a:ext cx="3048000" cy="1836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3429794" y="4342606"/>
            <a:ext cx="19812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429000" y="3733800"/>
            <a:ext cx="3200400" cy="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SNRGSlides">
  <a:themeElements>
    <a:clrScheme name="SNRG">
      <a:dk1>
        <a:srgbClr val="000000"/>
      </a:dk1>
      <a:lt1>
        <a:srgbClr val="FFFFFF"/>
      </a:lt1>
      <a:dk2>
        <a:srgbClr val="000000"/>
      </a:dk2>
      <a:lt2>
        <a:srgbClr val="FFFFFF"/>
      </a:lt2>
      <a:accent1>
        <a:srgbClr val="D8D8D8"/>
      </a:accent1>
      <a:accent2>
        <a:srgbClr val="8B8B8B"/>
      </a:accent2>
      <a:accent3>
        <a:srgbClr val="3F3F3F"/>
      </a:accent3>
      <a:accent4>
        <a:srgbClr val="900000"/>
      </a:accent4>
      <a:accent5>
        <a:srgbClr val="6C0000"/>
      </a:accent5>
      <a:accent6>
        <a:srgbClr val="000000"/>
      </a:accent6>
      <a:hlink>
        <a:srgbClr val="5F5F5F"/>
      </a:hlink>
      <a:folHlink>
        <a:srgbClr val="919191"/>
      </a:folHlink>
    </a:clrScheme>
    <a:fontScheme name="SNRG">
      <a:majorFont>
        <a:latin typeface="Tw Cen MT"/>
        <a:ea typeface=""/>
        <a:cs typeface=""/>
      </a:majorFont>
      <a:minorFont>
        <a:latin typeface="Arial"/>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SNRGSlides</Template>
  <TotalTime>0</TotalTime>
  <Words>935</Words>
  <Application>Microsoft Office PowerPoint</Application>
  <PresentationFormat>On-screen Show (4:3)</PresentationFormat>
  <Paragraphs>244</Paragraphs>
  <Slides>27</Slides>
  <Notes>3</Notes>
  <HiddenSlides>1</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SNRGSlides</vt:lpstr>
      <vt:lpstr>Analysis and Processing of Cryptographic Protocols</vt:lpstr>
      <vt:lpstr>Introduction</vt:lpstr>
      <vt:lpstr>Introduction</vt:lpstr>
      <vt:lpstr>Introduction</vt:lpstr>
      <vt:lpstr>Introduction</vt:lpstr>
      <vt:lpstr>Research Objectives</vt:lpstr>
      <vt:lpstr>TLS</vt:lpstr>
      <vt:lpstr>TLS </vt:lpstr>
      <vt:lpstr>TLS  </vt:lpstr>
      <vt:lpstr>TLS</vt:lpstr>
      <vt:lpstr>TLS</vt:lpstr>
      <vt:lpstr>Design</vt:lpstr>
      <vt:lpstr>Design</vt:lpstr>
      <vt:lpstr>Design</vt:lpstr>
      <vt:lpstr>Design</vt:lpstr>
      <vt:lpstr>Design</vt:lpstr>
      <vt:lpstr>Slide 17</vt:lpstr>
      <vt:lpstr>Results</vt:lpstr>
      <vt:lpstr>Results</vt:lpstr>
      <vt:lpstr>Results</vt:lpstr>
      <vt:lpstr>Results</vt:lpstr>
      <vt:lpstr>Results</vt:lpstr>
      <vt:lpstr>Results</vt:lpstr>
      <vt:lpstr>Conclusion</vt:lpstr>
      <vt:lpstr>Conclusion</vt:lpstr>
      <vt:lpstr>Conclusion</vt:lpstr>
      <vt:lpstr>Questions and Comments ?</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2009-07-02T08:14:38Z</dcterms:created>
  <dcterms:modified xsi:type="dcterms:W3CDTF">2009-11-09T02:39:34Z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