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5" r:id="rId7"/>
    <p:sldId id="267" r:id="rId8"/>
    <p:sldId id="268" r:id="rId9"/>
    <p:sldId id="263" r:id="rId10"/>
    <p:sldId id="272" r:id="rId11"/>
    <p:sldId id="270" r:id="rId12"/>
    <p:sldId id="262" r:id="rId13"/>
    <p:sldId id="264" r:id="rId14"/>
    <p:sldId id="271" r:id="rId1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48" autoAdjust="0"/>
    <p:restoredTop sz="88034" autoAdjust="0"/>
  </p:normalViewPr>
  <p:slideViewPr>
    <p:cSldViewPr>
      <p:cViewPr varScale="1">
        <p:scale>
          <a:sx n="97" d="100"/>
          <a:sy n="97" d="100"/>
        </p:scale>
        <p:origin x="-3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3/2/2009</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3/2/2009</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886200"/>
            <a:ext cx="9144000" cy="1803688"/>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3"/>
          <p:cNvSpPr>
            <a:spLocks noGrp="1"/>
          </p:cNvSpPr>
          <p:nvPr>
            <p:ph type="subTitle" idx="1" hasCustomPrompt="1"/>
          </p:nvPr>
        </p:nvSpPr>
        <p:spPr>
          <a:xfrm>
            <a:off x="228600" y="3962400"/>
            <a:ext cx="6934200" cy="1618488"/>
          </a:xfrm>
          <a:noFill/>
        </p:spPr>
        <p:txBody>
          <a:bodyPr anchor="ctr">
            <a:noAutofit/>
          </a:bodyPr>
          <a:lstStyle>
            <a:lvl1pPr marL="0" indent="0" algn="l">
              <a:buNone/>
              <a:defRPr sz="1800" b="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pic>
        <p:nvPicPr>
          <p:cNvPr id="30" name="ContosoLogo.jpg"/>
          <p:cNvPicPr>
            <a:picLocks noChangeAspect="1"/>
          </p:cNvPicPr>
          <p:nvPr/>
        </p:nvPicPr>
        <p:blipFill>
          <a:blip r:embed="rId2" cstate="print"/>
          <a:stretch>
            <a:fillRect/>
          </a:stretch>
        </p:blipFill>
        <p:spPr>
          <a:xfrm>
            <a:off x="7620000" y="5910458"/>
            <a:ext cx="1371600" cy="769609"/>
          </a:xfrm>
          <a:prstGeom prst="rect">
            <a:avLst/>
          </a:prstGeom>
          <a:noFill/>
          <a:ln>
            <a:noFill/>
          </a:ln>
        </p:spPr>
      </p:pic>
      <p:sp>
        <p:nvSpPr>
          <p:cNvPr id="8" name="Rectangle 10"/>
          <p:cNvSpPr/>
          <p:nvPr userDrawn="1"/>
        </p:nvSpPr>
        <p:spPr>
          <a:xfrm>
            <a:off x="0" y="0"/>
            <a:ext cx="9144000" cy="388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5665695"/>
            <a:ext cx="9144000" cy="762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11" name="Picture 5" descr="Department Logos 2008-horizontal.jpg"/>
          <p:cNvPicPr>
            <a:picLocks noChangeAspect="1"/>
          </p:cNvPicPr>
          <p:nvPr userDrawn="1"/>
        </p:nvPicPr>
        <p:blipFill>
          <a:blip r:embed="rId3" cstate="print">
            <a:grayscl/>
          </a:blip>
          <a:stretch>
            <a:fillRect/>
          </a:stretch>
        </p:blipFill>
        <p:spPr bwMode="auto">
          <a:xfrm>
            <a:off x="0" y="5867400"/>
            <a:ext cx="5124465" cy="919886"/>
          </a:xfrm>
          <a:prstGeom prst="rect">
            <a:avLst/>
          </a:prstGeom>
          <a:noFill/>
          <a:ln w="9525">
            <a:noFill/>
            <a:miter lim="800000"/>
            <a:headEnd/>
            <a:tailEnd/>
          </a:ln>
        </p:spPr>
      </p:pic>
      <p:sp>
        <p:nvSpPr>
          <p:cNvPr id="2" name="Rectangle 2"/>
          <p:cNvSpPr>
            <a:spLocks noGrp="1"/>
          </p:cNvSpPr>
          <p:nvPr>
            <p:ph type="ctrTitle"/>
          </p:nvPr>
        </p:nvSpPr>
        <p:spPr>
          <a:xfrm>
            <a:off x="228600" y="2514600"/>
            <a:ext cx="8610600" cy="1143000"/>
          </a:xfrm>
          <a:noFill/>
        </p:spPr>
        <p:txBody>
          <a:bodyPr vert="horz">
            <a:noAutofit/>
          </a:bodyPr>
          <a:lstStyle>
            <a:lvl1pPr algn="l">
              <a:defRPr sz="4000" b="1" cap="all" spc="150" baseline="0">
                <a:solidFill>
                  <a:schemeClr val="tx1"/>
                </a:solidFill>
              </a:defRPr>
            </a:lvl1pPr>
            <a:extLst/>
          </a:lstStyle>
          <a:p>
            <a:r>
              <a:rPr lang="en-US" smtClean="0"/>
              <a:t>Click to edit Master title style</a:t>
            </a:r>
            <a:endParaRPr lang="en-US" dirty="0"/>
          </a:p>
        </p:txBody>
      </p:sp>
      <p:pic>
        <p:nvPicPr>
          <p:cNvPr id="10" name="Picture 9" descr="SNRGSlides.png"/>
          <p:cNvPicPr>
            <a:picLocks noChangeAspect="1"/>
          </p:cNvPicPr>
          <p:nvPr userDrawn="1"/>
        </p:nvPicPr>
        <p:blipFill>
          <a:blip r:embed="rId4"/>
          <a:stretch>
            <a:fillRect/>
          </a:stretch>
        </p:blipFill>
        <p:spPr>
          <a:xfrm>
            <a:off x="5562600" y="158494"/>
            <a:ext cx="3453391" cy="1213106"/>
          </a:xfrm>
          <a:prstGeom prst="rect">
            <a:avLst/>
          </a:prstGeom>
        </p:spPr>
      </p:pic>
      <p:sp>
        <p:nvSpPr>
          <p:cNvPr id="13" name="Rectangle 12"/>
          <p:cNvSpPr/>
          <p:nvPr userDrawn="1"/>
        </p:nvSpPr>
        <p:spPr>
          <a:xfrm>
            <a:off x="0" y="3810000"/>
            <a:ext cx="9144000" cy="76200"/>
          </a:xfrm>
          <a:prstGeom prst="rect">
            <a:avLst/>
          </a:prstGeom>
          <a:solidFill>
            <a:schemeClr val="accent2"/>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18"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4" name="Rectangle 11"/>
          <p:cNvSpPr>
            <a:spLocks noGrp="1"/>
          </p:cNvSpPr>
          <p:nvPr>
            <p:ph sz="quarter" idx="19"/>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r>
              <a:rPr lang="en-US" smtClean="0"/>
              <a:t>Bradley Cowie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3200" b="0" cap="all" spc="150" baseline="0">
                <a:solidFill>
                  <a:schemeClr val="bg1"/>
                </a:solidFill>
              </a:defRPr>
            </a:lvl1pPr>
            <a:extLst/>
          </a:lstStyle>
          <a:p>
            <a:r>
              <a:rPr lang="en-US" smtClean="0"/>
              <a:t>Click to edit Master title style</a:t>
            </a:r>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r>
              <a:rPr lang="en-US" smtClean="0"/>
              <a:t>Bradley Cowie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r>
              <a:rPr lang="en-US" smtClean="0"/>
              <a:t>Bradley Cowie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762000"/>
            <a:ext cx="80772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r>
              <a:rPr lang="en-US" smtClean="0"/>
              <a:t>Bradley Cowie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r>
              <a:rPr lang="en-US" smtClean="0"/>
              <a:t>Bradley Cowie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r>
              <a:rPr lang="en-US" smtClean="0"/>
              <a:t>Bradley Cowie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762000"/>
            <a:ext cx="3962400" cy="5486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762000"/>
            <a:ext cx="3962400"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r>
              <a:rPr lang="en-US" smtClean="0"/>
              <a:t>Bradley Cowie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dirty="0"/>
          </a:p>
        </p:txBody>
      </p:sp>
      <p:sp>
        <p:nvSpPr>
          <p:cNvPr id="13" name="Rectangle 8"/>
          <p:cNvSpPr>
            <a:spLocks noGrp="1"/>
          </p:cNvSpPr>
          <p:nvPr>
            <p:ph type="body" sz="quarter" idx="13" hasCustomPrompt="1"/>
          </p:nvPr>
        </p:nvSpPr>
        <p:spPr>
          <a:xfrm>
            <a:off x="304800" y="381000"/>
            <a:ext cx="8077200" cy="3810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762000"/>
            <a:ext cx="8074152" cy="25542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8"/>
          <p:cNvSpPr>
            <a:spLocks noGrp="1"/>
          </p:cNvSpPr>
          <p:nvPr>
            <p:ph type="body" sz="quarter" idx="20" hasCustomPrompt="1"/>
          </p:nvPr>
        </p:nvSpPr>
        <p:spPr>
          <a:xfrm>
            <a:off x="4416552" y="3319272"/>
            <a:ext cx="3965448" cy="414528"/>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3" name="Rectangle 11"/>
          <p:cNvSpPr>
            <a:spLocks noGrp="1"/>
          </p:cNvSpPr>
          <p:nvPr>
            <p:ph sz="quarter" idx="21"/>
          </p:nvPr>
        </p:nvSpPr>
        <p:spPr>
          <a:xfrm>
            <a:off x="4416552" y="3733800"/>
            <a:ext cx="3965448" cy="252069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r>
              <a:rPr lang="en-US" smtClean="0"/>
              <a:t>Bradley Cowie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endParaRPr lang="en-US" sz="1000" dirty="0">
              <a:solidFill>
                <a:schemeClr val="tx1">
                  <a:tint val="65000"/>
                </a:schemeClr>
              </a:solidFill>
            </a:endParaRPr>
          </a:p>
        </p:txBody>
      </p:sp>
      <p:sp>
        <p:nvSpPr>
          <p:cNvPr id="6" name="Rectangle 6"/>
          <p:cNvSpPr>
            <a:spLocks noGrp="1"/>
          </p:cNvSpPr>
          <p:nvPr>
            <p:ph type="sldNum" sz="quarter" idx="4"/>
          </p:nvPr>
        </p:nvSpPr>
        <p:spPr>
          <a:xfrm>
            <a:off x="3200400" y="6477000"/>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304800" y="6477000"/>
            <a:ext cx="2819400" cy="304800"/>
          </a:xfrm>
          <a:prstGeom prst="rect">
            <a:avLst/>
          </a:prstGeom>
        </p:spPr>
        <p:txBody>
          <a:bodyPr vert="horz" anchor="ctr"/>
          <a:lstStyle>
            <a:lvl1pPr algn="ctr">
              <a:defRPr sz="1000">
                <a:solidFill>
                  <a:sysClr val="windowText" lastClr="000000"/>
                </a:solidFill>
              </a:defRPr>
            </a:lvl1pPr>
            <a:extLst/>
          </a:lstStyle>
          <a:p>
            <a:r>
              <a:rPr lang="en-US" sz="1000" smtClean="0">
                <a:solidFill>
                  <a:sysClr val="windowText" lastClr="000000"/>
                </a:solidFill>
              </a:rPr>
              <a:t>Bradley Cowie</a:t>
            </a:r>
            <a:endParaRPr lang="en-US" sz="1000" dirty="0">
              <a:solidFill>
                <a:sysClr val="windowText" lastClr="000000"/>
              </a:solidFill>
            </a:endParaRPr>
          </a:p>
        </p:txBody>
      </p:sp>
      <p:pic>
        <p:nvPicPr>
          <p:cNvPr id="24" name="ContosoLogo.jpg"/>
          <p:cNvPicPr>
            <a:picLocks noChangeAspect="1"/>
          </p:cNvPicPr>
          <p:nvPr/>
        </p:nvPicPr>
        <p:blipFill>
          <a:blip r:embed="rId12" cstate="print"/>
          <a:stretch>
            <a:fillRect/>
          </a:stretch>
        </p:blipFill>
        <p:spPr>
          <a:xfrm>
            <a:off x="6705600" y="6354712"/>
            <a:ext cx="1676400" cy="427088"/>
          </a:xfrm>
          <a:prstGeom prst="rect">
            <a:avLst/>
          </a:prstGeom>
          <a:noFill/>
          <a:ln>
            <a:noFill/>
          </a:ln>
        </p:spPr>
      </p:pic>
      <p:pic>
        <p:nvPicPr>
          <p:cNvPr id="13" name="Picture 12" descr="SNRGHoriz.png"/>
          <p:cNvPicPr>
            <a:picLocks noChangeAspect="1"/>
          </p:cNvPicPr>
          <p:nvPr/>
        </p:nvPicPr>
        <p:blipFill>
          <a:blip r:embed="rId13"/>
          <a:stretch>
            <a:fillRect/>
          </a:stretch>
        </p:blipFill>
        <p:spPr>
          <a:xfrm>
            <a:off x="4330828" y="6324600"/>
            <a:ext cx="2222372" cy="48815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63" r:id="rId9"/>
    <p:sldLayoutId id="2147483658" r:id="rId10"/>
  </p:sldLayoutIdLst>
  <p:hf sldNum="0" hdr="0"/>
  <p:txStyles>
    <p:titleStyle>
      <a:lvl1pPr algn="l" rtl="0" eaLnBrk="1" latinLnBrk="0" hangingPunct="1">
        <a:spcBef>
          <a:spcPct val="0"/>
        </a:spcBef>
        <a:buNone/>
        <a:defRPr sz="32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800">
          <a:solidFill>
            <a:schemeClr val="tx1"/>
          </a:solidFill>
          <a:latin typeface="+mn-lt"/>
          <a:ea typeface="+mn-ea"/>
          <a:cs typeface="+mn-cs"/>
        </a:defRPr>
      </a:lvl1pPr>
      <a:lvl2pPr marL="742950" indent="-285750" algn="l" rtl="0" eaLnBrk="1" latinLnBrk="0" hangingPunct="1">
        <a:spcBef>
          <a:spcPct val="20000"/>
        </a:spcBef>
        <a:buFontTx/>
        <a:buNone/>
        <a:defRPr sz="1800">
          <a:solidFill>
            <a:schemeClr val="tx1"/>
          </a:solidFill>
          <a:latin typeface="+mn-lt"/>
          <a:ea typeface="+mn-ea"/>
          <a:cs typeface="+mn-cs"/>
        </a:defRPr>
      </a:lvl2pPr>
      <a:lvl3pPr marL="1143000" indent="-228600" algn="l" rtl="0" eaLnBrk="1" latinLnBrk="0" hangingPunct="1">
        <a:spcBef>
          <a:spcPct val="20000"/>
        </a:spcBef>
        <a:buFontTx/>
        <a:buNone/>
        <a:defRPr sz="1800">
          <a:solidFill>
            <a:schemeClr val="tx1"/>
          </a:solidFill>
          <a:latin typeface="+mn-lt"/>
          <a:ea typeface="+mn-ea"/>
          <a:cs typeface="+mn-cs"/>
        </a:defRPr>
      </a:lvl3pPr>
      <a:lvl4pPr marL="1600200" indent="-228600" algn="l" rtl="0" eaLnBrk="1" latinLnBrk="0" hangingPunct="1">
        <a:spcBef>
          <a:spcPct val="20000"/>
        </a:spcBef>
        <a:buFontTx/>
        <a:buNone/>
        <a:defRPr sz="1800">
          <a:solidFill>
            <a:schemeClr val="tx1"/>
          </a:solidFill>
          <a:latin typeface="+mn-lt"/>
          <a:ea typeface="+mn-ea"/>
          <a:cs typeface="+mn-cs"/>
        </a:defRPr>
      </a:lvl4pPr>
      <a:lvl5pPr marL="2057400" indent="-228600" algn="l" rtl="0" eaLnBrk="1" latinLnBrk="0" hangingPunct="1">
        <a:spcBef>
          <a:spcPct val="20000"/>
        </a:spcBef>
        <a:buFontTx/>
        <a:buNone/>
        <a:defRPr sz="18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ZA" dirty="0" smtClean="0"/>
              <a:t>Bradley </a:t>
            </a:r>
            <a:r>
              <a:rPr lang="en-ZA" dirty="0" err="1" smtClean="0"/>
              <a:t>Cowie</a:t>
            </a:r>
            <a:endParaRPr lang="en-ZA" dirty="0" smtClean="0"/>
          </a:p>
          <a:p>
            <a:r>
              <a:rPr lang="en-ZA" dirty="0" smtClean="0"/>
              <a:t>Supervised by </a:t>
            </a:r>
            <a:r>
              <a:rPr lang="en-ZA" dirty="0" smtClean="0"/>
              <a:t>Barry Irwin</a:t>
            </a:r>
          </a:p>
          <a:p>
            <a:r>
              <a:rPr lang="en-ZA" dirty="0" smtClean="0"/>
              <a:t>Security and Networks Research Group</a:t>
            </a:r>
          </a:p>
          <a:p>
            <a:r>
              <a:rPr lang="en-ZA" dirty="0" smtClean="0"/>
              <a:t>Department of Computer Science</a:t>
            </a:r>
          </a:p>
          <a:p>
            <a:r>
              <a:rPr lang="en-ZA" dirty="0" smtClean="0"/>
              <a:t>Rhodes University</a:t>
            </a:r>
            <a:endParaRPr lang="en-ZA" dirty="0"/>
          </a:p>
        </p:txBody>
      </p:sp>
      <p:sp>
        <p:nvSpPr>
          <p:cNvPr id="3" name="Title 2"/>
          <p:cNvSpPr>
            <a:spLocks noGrp="1"/>
          </p:cNvSpPr>
          <p:nvPr>
            <p:ph type="ctrTitle"/>
          </p:nvPr>
        </p:nvSpPr>
        <p:spPr>
          <a:xfrm>
            <a:off x="228600" y="1981200"/>
            <a:ext cx="8610600" cy="1143000"/>
          </a:xfrm>
        </p:spPr>
        <p:txBody>
          <a:bodyPr>
            <a:normAutofit fontScale="90000"/>
          </a:bodyPr>
          <a:lstStyle/>
          <a:p>
            <a:r>
              <a:rPr lang="en-US" dirty="0" smtClean="0"/>
              <a:t>Management, processing and analysis of Cryptographic Protocols</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lgn="r"/>
            <a:endParaRPr lang="en-US"/>
          </a:p>
        </p:txBody>
      </p:sp>
      <p:sp>
        <p:nvSpPr>
          <p:cNvPr id="4" name="Footer Placeholder 3"/>
          <p:cNvSpPr>
            <a:spLocks noGrp="1"/>
          </p:cNvSpPr>
          <p:nvPr>
            <p:ph type="ftr" sz="quarter" idx="12"/>
          </p:nvPr>
        </p:nvSpPr>
        <p:spPr/>
        <p:txBody>
          <a:bodyPr/>
          <a:lstStyle/>
          <a:p>
            <a:r>
              <a:rPr lang="en-US" smtClean="0"/>
              <a:t>Bradley Cowie</a:t>
            </a:r>
            <a:endParaRPr lang="en-US"/>
          </a:p>
        </p:txBody>
      </p:sp>
      <p:sp>
        <p:nvSpPr>
          <p:cNvPr id="6" name="Rectangle 5"/>
          <p:cNvSpPr/>
          <p:nvPr/>
        </p:nvSpPr>
        <p:spPr>
          <a:xfrm>
            <a:off x="1066800" y="762000"/>
            <a:ext cx="6477000" cy="4493538"/>
          </a:xfrm>
          <a:prstGeom prst="rect">
            <a:avLst/>
          </a:prstGeom>
        </p:spPr>
        <p:txBody>
          <a:bodyPr wrap="square">
            <a:spAutoFit/>
          </a:bodyPr>
          <a:lstStyle/>
          <a:p>
            <a:r>
              <a:rPr lang="en-US" sz="2200" dirty="0" smtClean="0"/>
              <a:t>Secure Socket Layer</a:t>
            </a:r>
          </a:p>
          <a:p>
            <a:r>
              <a:rPr lang="en-US" sz="2200" dirty="0" smtClean="0"/>
              <a:t>    SSLv2 Record Layer: Client Hello</a:t>
            </a:r>
          </a:p>
          <a:p>
            <a:r>
              <a:rPr lang="en-US" sz="2200" dirty="0" smtClean="0"/>
              <a:t>        Length: 103</a:t>
            </a:r>
          </a:p>
          <a:p>
            <a:r>
              <a:rPr lang="en-US" sz="2200" dirty="0" smtClean="0"/>
              <a:t>        Handshake Message Type: Client Hello (1)</a:t>
            </a:r>
          </a:p>
          <a:p>
            <a:r>
              <a:rPr lang="en-US" sz="2200" dirty="0" smtClean="0"/>
              <a:t>        Version: SSL 3.0 (0x0300)</a:t>
            </a:r>
          </a:p>
          <a:p>
            <a:r>
              <a:rPr lang="en-US" sz="2200" dirty="0" smtClean="0"/>
              <a:t>        Cipher Spec Length: 78</a:t>
            </a:r>
          </a:p>
          <a:p>
            <a:r>
              <a:rPr lang="en-US" sz="2200" dirty="0" smtClean="0"/>
              <a:t>        Session ID Length: 0</a:t>
            </a:r>
          </a:p>
          <a:p>
            <a:r>
              <a:rPr lang="en-US" sz="2200" dirty="0" smtClean="0"/>
              <a:t>        Challenge Length: 16</a:t>
            </a:r>
          </a:p>
          <a:p>
            <a:r>
              <a:rPr lang="en-US" sz="2200" dirty="0" smtClean="0"/>
              <a:t>        Cipher Specs (26 specs)</a:t>
            </a:r>
          </a:p>
          <a:p>
            <a:r>
              <a:rPr lang="en-US" sz="2200" dirty="0" smtClean="0"/>
              <a:t>            Cipher Spec: SSL2_RC4_128_WITH_MD5 (0x010080)</a:t>
            </a:r>
          </a:p>
          <a:p>
            <a:r>
              <a:rPr lang="en-US" sz="2200" dirty="0" smtClean="0"/>
              <a:t>            [ more Cipher Specs deleted ]</a:t>
            </a:r>
          </a:p>
          <a:p>
            <a:r>
              <a:rPr lang="en-US" sz="2200" dirty="0" smtClean="0"/>
              <a:t>        Challenge</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lgn="r"/>
            <a:endParaRPr lang="en-US"/>
          </a:p>
        </p:txBody>
      </p:sp>
      <p:sp>
        <p:nvSpPr>
          <p:cNvPr id="4" name="Footer Placeholder 3"/>
          <p:cNvSpPr>
            <a:spLocks noGrp="1"/>
          </p:cNvSpPr>
          <p:nvPr>
            <p:ph type="ftr" sz="quarter" idx="12"/>
          </p:nvPr>
        </p:nvSpPr>
        <p:spPr/>
        <p:txBody>
          <a:bodyPr/>
          <a:lstStyle/>
          <a:p>
            <a:r>
              <a:rPr lang="en-US" smtClean="0"/>
              <a:t>Bradley Cowie</a:t>
            </a:r>
            <a:endParaRPr lang="en-US"/>
          </a:p>
        </p:txBody>
      </p:sp>
      <p:sp>
        <p:nvSpPr>
          <p:cNvPr id="5" name="Rectangle 4"/>
          <p:cNvSpPr/>
          <p:nvPr/>
        </p:nvSpPr>
        <p:spPr>
          <a:xfrm>
            <a:off x="838200" y="1066800"/>
            <a:ext cx="6477000" cy="1446550"/>
          </a:xfrm>
          <a:prstGeom prst="rect">
            <a:avLst/>
          </a:prstGeom>
        </p:spPr>
        <p:txBody>
          <a:bodyPr wrap="square">
            <a:spAutoFit/>
          </a:bodyPr>
          <a:lstStyle/>
          <a:p>
            <a:pPr>
              <a:buFont typeface="Arial" pitchFamily="34" charset="0"/>
              <a:buChar char="•"/>
            </a:pPr>
            <a:r>
              <a:rPr lang="en-US" sz="2200" dirty="0" smtClean="0"/>
              <a:t>Implementation </a:t>
            </a:r>
            <a:r>
              <a:rPr lang="en-US" sz="2200" dirty="0" smtClean="0"/>
              <a:t>of analysis </a:t>
            </a:r>
            <a:r>
              <a:rPr lang="en-US" sz="2200" dirty="0" smtClean="0"/>
              <a:t>of data </a:t>
            </a:r>
            <a:r>
              <a:rPr lang="en-US" sz="2200" dirty="0" smtClean="0"/>
              <a:t>(</a:t>
            </a:r>
            <a:r>
              <a:rPr lang="en-US" sz="2200" dirty="0" smtClean="0"/>
              <a:t>entropy</a:t>
            </a:r>
            <a:r>
              <a:rPr lang="en-US" sz="2200" dirty="0" smtClean="0"/>
              <a:t>)</a:t>
            </a:r>
          </a:p>
          <a:p>
            <a:endParaRPr lang="en-US" sz="2200" dirty="0" smtClean="0"/>
          </a:p>
          <a:p>
            <a:pPr>
              <a:buFont typeface="Arial" pitchFamily="34" charset="0"/>
              <a:buChar char="•"/>
            </a:pPr>
            <a:r>
              <a:rPr lang="en-US" sz="2200" dirty="0" smtClean="0"/>
              <a:t>Possibly compare to other tools that perform similar functions.</a:t>
            </a:r>
            <a:endParaRPr lang="en-US" sz="2200" dirty="0"/>
          </a:p>
        </p:txBody>
      </p:sp>
      <p:sp>
        <p:nvSpPr>
          <p:cNvPr id="6" name="Title 1"/>
          <p:cNvSpPr txBox="1">
            <a:spLocks/>
          </p:cNvSpPr>
          <p:nvPr/>
        </p:nvSpPr>
        <p:spPr>
          <a:xfrm>
            <a:off x="15240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Approach and Design </a:t>
            </a:r>
            <a:r>
              <a:rPr kumimoji="0" lang="en-US" sz="3200" b="0" i="0" u="none" strike="noStrike" kern="0" cap="all" spc="150" normalizeH="0" baseline="0" noProof="0" dirty="0" smtClean="0">
                <a:ln>
                  <a:noFill/>
                </a:ln>
                <a:solidFill>
                  <a:schemeClr val="tx1"/>
                </a:solidFill>
                <a:effectLst/>
                <a:uLnTx/>
                <a:uFillTx/>
                <a:latin typeface="+mj-lt"/>
                <a:ea typeface="+mj-ea"/>
                <a:cs typeface="+mj-cs"/>
              </a:rPr>
              <a:t>2</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050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Approach and Design 3</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pic>
        <p:nvPicPr>
          <p:cNvPr id="7" name="Picture 6" descr="finalDiagram.bmp"/>
          <p:cNvPicPr>
            <a:picLocks noChangeAspect="1"/>
          </p:cNvPicPr>
          <p:nvPr/>
        </p:nvPicPr>
        <p:blipFill>
          <a:blip r:embed="rId2"/>
          <a:stretch>
            <a:fillRect/>
          </a:stretch>
        </p:blipFill>
        <p:spPr>
          <a:xfrm>
            <a:off x="152400" y="1828800"/>
            <a:ext cx="8106507" cy="3657600"/>
          </a:xfrm>
          <a:prstGeom prst="rect">
            <a:avLst/>
          </a:prstGeom>
        </p:spPr>
      </p:pic>
      <p:sp>
        <p:nvSpPr>
          <p:cNvPr id="9" name="TextBox 8"/>
          <p:cNvSpPr txBox="1"/>
          <p:nvPr/>
        </p:nvSpPr>
        <p:spPr>
          <a:xfrm>
            <a:off x="2743200" y="914400"/>
            <a:ext cx="5029200" cy="369332"/>
          </a:xfrm>
          <a:prstGeom prst="rect">
            <a:avLst/>
          </a:prstGeom>
          <a:noFill/>
        </p:spPr>
        <p:txBody>
          <a:bodyPr wrap="square" rtlCol="0">
            <a:spAutoFit/>
          </a:bodyPr>
          <a:lstStyle/>
          <a:p>
            <a:r>
              <a:rPr lang="en-US" dirty="0" smtClean="0"/>
              <a:t>Prototype design of system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685800" y="152400"/>
            <a:ext cx="7592704" cy="6057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lgn="r"/>
            <a:endParaRPr lang="en-US"/>
          </a:p>
        </p:txBody>
      </p:sp>
      <p:sp>
        <p:nvSpPr>
          <p:cNvPr id="4" name="Footer Placeholder 3"/>
          <p:cNvSpPr>
            <a:spLocks noGrp="1"/>
          </p:cNvSpPr>
          <p:nvPr>
            <p:ph type="ftr" sz="quarter" idx="12"/>
          </p:nvPr>
        </p:nvSpPr>
        <p:spPr/>
        <p:txBody>
          <a:bodyPr/>
          <a:lstStyle/>
          <a:p>
            <a:r>
              <a:rPr lang="en-US" smtClean="0"/>
              <a:t>Bradley Cowie</a:t>
            </a:r>
            <a:endParaRPr lang="en-US"/>
          </a:p>
        </p:txBody>
      </p:sp>
      <p:sp>
        <p:nvSpPr>
          <p:cNvPr id="5" name="Title 1"/>
          <p:cNvSpPr txBox="1">
            <a:spLocks/>
          </p:cNvSpPr>
          <p:nvPr/>
        </p:nvSpPr>
        <p:spPr>
          <a:xfrm>
            <a:off x="2895600" y="533400"/>
            <a:ext cx="28194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Questions ?</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914400"/>
            <a:ext cx="7696200" cy="4893647"/>
          </a:xfrm>
          <a:prstGeom prst="rect">
            <a:avLst/>
          </a:prstGeom>
          <a:noFill/>
        </p:spPr>
        <p:txBody>
          <a:bodyPr wrap="square" rtlCol="0">
            <a:spAutoFit/>
          </a:bodyPr>
          <a:lstStyle/>
          <a:p>
            <a:r>
              <a:rPr lang="en-US" sz="2200" dirty="0" smtClean="0"/>
              <a:t>The </a:t>
            </a:r>
            <a:r>
              <a:rPr lang="en-US" sz="2200" dirty="0" smtClean="0"/>
              <a:t>use of cryptographic protocols as a means to provide security to web servers and applications at the transport layer is becoming increasingly popular. However it is difficult to analyze this sort of traffic as it is encrypted</a:t>
            </a:r>
          </a:p>
          <a:p>
            <a:pPr>
              <a:buFont typeface="Arial" pitchFamily="34" charset="0"/>
              <a:buChar char="•"/>
            </a:pPr>
            <a:endParaRPr lang="en-US" sz="2200" dirty="0" smtClean="0"/>
          </a:p>
          <a:p>
            <a:pPr>
              <a:buFont typeface="Arial" pitchFamily="34" charset="0"/>
              <a:buChar char="•"/>
            </a:pPr>
            <a:r>
              <a:rPr lang="en-US" sz="2200" dirty="0" smtClean="0"/>
              <a:t>ISP's are often </a:t>
            </a:r>
            <a:r>
              <a:rPr lang="en-US" sz="2200" dirty="0" smtClean="0"/>
              <a:t>served </a:t>
            </a:r>
            <a:r>
              <a:rPr lang="en-US" sz="2200" dirty="0" smtClean="0"/>
              <a:t>with court orders to provide logs of clients activity; this data is often </a:t>
            </a:r>
            <a:r>
              <a:rPr lang="en-US" sz="2200" dirty="0" smtClean="0"/>
              <a:t>encrypted.</a:t>
            </a:r>
            <a:endParaRPr lang="en-US" sz="2200" dirty="0" smtClean="0"/>
          </a:p>
          <a:p>
            <a:pPr>
              <a:buFont typeface="Arial" pitchFamily="34" charset="0"/>
              <a:buChar char="•"/>
            </a:pPr>
            <a:endParaRPr lang="en-US" sz="2200" dirty="0" smtClean="0"/>
          </a:p>
          <a:p>
            <a:endParaRPr lang="en-US" sz="800" dirty="0" smtClean="0"/>
          </a:p>
          <a:p>
            <a:pPr>
              <a:buFont typeface="Arial" pitchFamily="34" charset="0"/>
              <a:buChar char="•"/>
            </a:pPr>
            <a:r>
              <a:rPr lang="en-US" sz="2200" dirty="0" smtClean="0"/>
              <a:t>Attacks that use HTTPS as their means of entry are harder to detect once again as they are encrypted</a:t>
            </a:r>
            <a:r>
              <a:rPr lang="en-US" sz="2200" dirty="0" smtClean="0"/>
              <a:t>.</a:t>
            </a:r>
          </a:p>
          <a:p>
            <a:pPr>
              <a:buFont typeface="Arial" pitchFamily="34" charset="0"/>
              <a:buChar char="•"/>
            </a:pPr>
            <a:endParaRPr lang="en-US" sz="2200" dirty="0" smtClean="0"/>
          </a:p>
          <a:p>
            <a:pPr>
              <a:buFont typeface="Arial" pitchFamily="34" charset="0"/>
              <a:buChar char="•"/>
            </a:pPr>
            <a:r>
              <a:rPr lang="en-US" sz="2200" dirty="0" smtClean="0"/>
              <a:t>Its often difficult to debug errors related to cryptographic protocols once again due to the encrypted nature of the data</a:t>
            </a:r>
            <a:endParaRPr lang="en-US" sz="2200" dirty="0" smtClean="0"/>
          </a:p>
          <a:p>
            <a:pPr>
              <a:buFont typeface="Arial" pitchFamily="34" charset="0"/>
              <a:buChar char="•"/>
            </a:pPr>
            <a:endParaRPr lang="en-US" dirty="0"/>
          </a:p>
        </p:txBody>
      </p:sp>
      <p:sp>
        <p:nvSpPr>
          <p:cNvPr id="16" name="Title 1"/>
          <p:cNvSpPr txBox="1">
            <a:spLocks/>
          </p:cNvSpPr>
          <p:nvPr/>
        </p:nvSpPr>
        <p:spPr>
          <a:xfrm>
            <a:off x="16764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Problem statement 1</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914400"/>
            <a:ext cx="7696200" cy="2800767"/>
          </a:xfrm>
          <a:prstGeom prst="rect">
            <a:avLst/>
          </a:prstGeom>
          <a:noFill/>
        </p:spPr>
        <p:txBody>
          <a:bodyPr wrap="square" rtlCol="0">
            <a:spAutoFit/>
          </a:bodyPr>
          <a:lstStyle/>
          <a:p>
            <a:r>
              <a:rPr lang="en-US" sz="2200" dirty="0" smtClean="0"/>
              <a:t>So it would be nice if a set of tools existed for dealing with these </a:t>
            </a:r>
            <a:r>
              <a:rPr lang="en-US" sz="2200" dirty="0" smtClean="0"/>
              <a:t>problems. We </a:t>
            </a:r>
            <a:r>
              <a:rPr lang="en-US" sz="2200" dirty="0" smtClean="0"/>
              <a:t>approach </a:t>
            </a:r>
            <a:r>
              <a:rPr lang="en-US" sz="2200" dirty="0" smtClean="0"/>
              <a:t>this problem statement </a:t>
            </a:r>
            <a:r>
              <a:rPr lang="en-US" sz="2200" dirty="0" smtClean="0"/>
              <a:t>from the prospective of </a:t>
            </a:r>
            <a:r>
              <a:rPr lang="en-US" sz="2200" dirty="0" smtClean="0"/>
              <a:t>having </a:t>
            </a:r>
            <a:r>
              <a:rPr lang="en-US" sz="2200" dirty="0" smtClean="0"/>
              <a:t>legitimate access to encrypted traffic for doing </a:t>
            </a:r>
            <a:r>
              <a:rPr lang="en-US" sz="2200" dirty="0" smtClean="0"/>
              <a:t>analysis, debugging or data collection. </a:t>
            </a:r>
            <a:r>
              <a:rPr lang="en-US" sz="2200" dirty="0" smtClean="0"/>
              <a:t>There </a:t>
            </a:r>
            <a:r>
              <a:rPr lang="en-US" sz="2200" dirty="0" smtClean="0"/>
              <a:t>are a number of systems that implement parts of the problem statement. We </a:t>
            </a:r>
            <a:r>
              <a:rPr lang="en-US" sz="2200" dirty="0" smtClean="0"/>
              <a:t>are looking at building </a:t>
            </a:r>
            <a:r>
              <a:rPr lang="en-US" sz="2200" dirty="0" smtClean="0"/>
              <a:t>a system that is  easy to managed, cross platform and can be extended to implement a number of different protocols.</a:t>
            </a:r>
            <a:endParaRPr lang="en-US" sz="2200" dirty="0"/>
          </a:p>
        </p:txBody>
      </p:sp>
      <p:pic>
        <p:nvPicPr>
          <p:cNvPr id="7" name="Picture 6" descr="security.png"/>
          <p:cNvPicPr>
            <a:picLocks noChangeAspect="1"/>
          </p:cNvPicPr>
          <p:nvPr/>
        </p:nvPicPr>
        <p:blipFill>
          <a:blip r:embed="rId2"/>
          <a:stretch>
            <a:fillRect/>
          </a:stretch>
        </p:blipFill>
        <p:spPr>
          <a:xfrm>
            <a:off x="609600" y="3810000"/>
            <a:ext cx="4495800" cy="2520884"/>
          </a:xfrm>
          <a:prstGeom prst="rect">
            <a:avLst/>
          </a:prstGeom>
        </p:spPr>
      </p:pic>
      <p:sp>
        <p:nvSpPr>
          <p:cNvPr id="9" name="TextBox 8"/>
          <p:cNvSpPr txBox="1"/>
          <p:nvPr/>
        </p:nvSpPr>
        <p:spPr>
          <a:xfrm>
            <a:off x="5334000" y="4038600"/>
            <a:ext cx="3200400" cy="923330"/>
          </a:xfrm>
          <a:prstGeom prst="rect">
            <a:avLst/>
          </a:prstGeom>
          <a:noFill/>
        </p:spPr>
        <p:txBody>
          <a:bodyPr wrap="square" rtlCol="0">
            <a:spAutoFit/>
          </a:bodyPr>
          <a:lstStyle/>
          <a:p>
            <a:r>
              <a:rPr lang="en-US" dirty="0" smtClean="0"/>
              <a:t>From the popular web-comic XKCD,</a:t>
            </a:r>
          </a:p>
          <a:p>
            <a:r>
              <a:rPr lang="en-US" dirty="0" smtClean="0"/>
              <a:t>http</a:t>
            </a:r>
            <a:r>
              <a:rPr lang="en-US" dirty="0" smtClean="0"/>
              <a:t>://www.xkcd.com/538/</a:t>
            </a:r>
            <a:endParaRPr lang="en-US" dirty="0"/>
          </a:p>
        </p:txBody>
      </p:sp>
      <p:sp>
        <p:nvSpPr>
          <p:cNvPr id="13" name="Title 1"/>
          <p:cNvSpPr txBox="1">
            <a:spLocks/>
          </p:cNvSpPr>
          <p:nvPr/>
        </p:nvSpPr>
        <p:spPr>
          <a:xfrm>
            <a:off x="16764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Problem statement 2</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4" name="Rectangle 3"/>
          <p:cNvSpPr/>
          <p:nvPr/>
        </p:nvSpPr>
        <p:spPr>
          <a:xfrm>
            <a:off x="533400" y="762000"/>
            <a:ext cx="7772400" cy="5170646"/>
          </a:xfrm>
          <a:prstGeom prst="rect">
            <a:avLst/>
          </a:prstGeom>
        </p:spPr>
        <p:txBody>
          <a:bodyPr wrap="square">
            <a:spAutoFit/>
          </a:bodyPr>
          <a:lstStyle/>
          <a:p>
            <a:r>
              <a:rPr lang="en-US" sz="2200" dirty="0" smtClean="0"/>
              <a:t>Given encrypted data in the form of stored </a:t>
            </a:r>
            <a:r>
              <a:rPr lang="en-US" sz="2200" dirty="0" err="1" smtClean="0"/>
              <a:t>pcap</a:t>
            </a:r>
            <a:r>
              <a:rPr lang="en-US" sz="2200" dirty="0" smtClean="0"/>
              <a:t> files ( extending to live </a:t>
            </a:r>
            <a:r>
              <a:rPr lang="en-US" sz="2200" dirty="0" err="1" smtClean="0"/>
              <a:t>pcap</a:t>
            </a:r>
            <a:r>
              <a:rPr lang="en-US" sz="2200" dirty="0" smtClean="0"/>
              <a:t> streams) can we determine the algorithm used and then together with the recovered session key to decrypt </a:t>
            </a:r>
            <a:r>
              <a:rPr lang="en-US" sz="2200" dirty="0" smtClean="0"/>
              <a:t>to plain text</a:t>
            </a:r>
            <a:r>
              <a:rPr lang="en-US" sz="2200" dirty="0" smtClean="0"/>
              <a:t>. Of course the algorithm used for encryption is dependant on the protocol used and the algorithms that were negotiated between client and server. </a:t>
            </a:r>
            <a:endParaRPr lang="en-US" sz="2200" dirty="0" smtClean="0"/>
          </a:p>
          <a:p>
            <a:endParaRPr lang="en-US" sz="2200" dirty="0" smtClean="0"/>
          </a:p>
          <a:p>
            <a:r>
              <a:rPr lang="en-US" sz="2200" dirty="0" smtClean="0"/>
              <a:t>Investigate sensible </a:t>
            </a:r>
            <a:r>
              <a:rPr lang="en-US" sz="2200" dirty="0" smtClean="0"/>
              <a:t>means to store symmetric </a:t>
            </a:r>
            <a:r>
              <a:rPr lang="en-US" sz="2200" dirty="0" smtClean="0"/>
              <a:t>keys for later use.</a:t>
            </a:r>
          </a:p>
          <a:p>
            <a:endParaRPr lang="en-US" sz="2200" dirty="0" smtClean="0"/>
          </a:p>
          <a:p>
            <a:r>
              <a:rPr lang="en-US" sz="2200" dirty="0" smtClean="0"/>
              <a:t>Provide </a:t>
            </a:r>
            <a:r>
              <a:rPr lang="en-US" sz="2200" dirty="0" smtClean="0"/>
              <a:t>some analysis </a:t>
            </a:r>
            <a:r>
              <a:rPr lang="en-US" sz="2200" dirty="0" smtClean="0"/>
              <a:t>on data that may be useful for detection of possible attacks or for debugging purposes.</a:t>
            </a:r>
            <a:endParaRPr lang="en-US" sz="2200" dirty="0" smtClean="0"/>
          </a:p>
          <a:p>
            <a:endParaRPr lang="en-US" sz="2200" dirty="0" smtClean="0"/>
          </a:p>
          <a:p>
            <a:r>
              <a:rPr lang="en-US" sz="2200" dirty="0" smtClean="0"/>
              <a:t>Initially provide implementation for SSL then TLS following up with possible implementation for SSH.</a:t>
            </a:r>
          </a:p>
        </p:txBody>
      </p:sp>
      <p:sp>
        <p:nvSpPr>
          <p:cNvPr id="5" name="Title 1"/>
          <p:cNvSpPr txBox="1">
            <a:spLocks/>
          </p:cNvSpPr>
          <p:nvPr/>
        </p:nvSpPr>
        <p:spPr>
          <a:xfrm>
            <a:off x="16764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Objectives of Research 1</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90600"/>
            <a:ext cx="7772400" cy="7201972"/>
          </a:xfrm>
          <a:prstGeom prst="rect">
            <a:avLst/>
          </a:prstGeom>
        </p:spPr>
        <p:txBody>
          <a:bodyPr wrap="square">
            <a:spAutoFit/>
          </a:bodyPr>
          <a:lstStyle/>
          <a:p>
            <a:r>
              <a:rPr lang="en-US" sz="2200" dirty="0" smtClean="0"/>
              <a:t>Possible extensions</a:t>
            </a:r>
          </a:p>
          <a:p>
            <a:endParaRPr lang="en-US" sz="2200" dirty="0" smtClean="0"/>
          </a:p>
          <a:p>
            <a:r>
              <a:rPr lang="en-US" sz="2200" dirty="0" smtClean="0"/>
              <a:t>Develop plug-ins for </a:t>
            </a:r>
            <a:r>
              <a:rPr lang="en-US" sz="2200" dirty="0" err="1" smtClean="0"/>
              <a:t>Wireshark</a:t>
            </a:r>
            <a:r>
              <a:rPr lang="en-US" sz="2200" dirty="0" smtClean="0"/>
              <a:t> to allow for similar functionality</a:t>
            </a:r>
          </a:p>
          <a:p>
            <a:endParaRPr lang="en-US" sz="2200" dirty="0" smtClean="0"/>
          </a:p>
          <a:p>
            <a:r>
              <a:rPr lang="en-US" sz="2200" dirty="0" smtClean="0"/>
              <a:t>Implement for a wide variety of different protocols.</a:t>
            </a:r>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 </a:t>
            </a:r>
          </a:p>
          <a:p>
            <a:endParaRPr lang="en-US" sz="2200" dirty="0" smtClean="0"/>
          </a:p>
        </p:txBody>
      </p:sp>
      <p:sp>
        <p:nvSpPr>
          <p:cNvPr id="5" name="Title 1"/>
          <p:cNvSpPr txBox="1">
            <a:spLocks/>
          </p:cNvSpPr>
          <p:nvPr/>
        </p:nvSpPr>
        <p:spPr>
          <a:xfrm>
            <a:off x="19050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Objectives of Research 2</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pic>
        <p:nvPicPr>
          <p:cNvPr id="1026" name="Picture 2" descr="D:\random_number.png"/>
          <p:cNvPicPr>
            <a:picLocks noChangeAspect="1" noChangeArrowheads="1"/>
          </p:cNvPicPr>
          <p:nvPr/>
        </p:nvPicPr>
        <p:blipFill>
          <a:blip r:embed="rId2"/>
          <a:srcRect/>
          <a:stretch>
            <a:fillRect/>
          </a:stretch>
        </p:blipFill>
        <p:spPr bwMode="auto">
          <a:xfrm>
            <a:off x="533400" y="4038600"/>
            <a:ext cx="4800600" cy="1981200"/>
          </a:xfrm>
          <a:prstGeom prst="rect">
            <a:avLst/>
          </a:prstGeom>
          <a:noFill/>
        </p:spPr>
      </p:pic>
      <p:sp>
        <p:nvSpPr>
          <p:cNvPr id="7" name="TextBox 6"/>
          <p:cNvSpPr txBox="1"/>
          <p:nvPr/>
        </p:nvSpPr>
        <p:spPr>
          <a:xfrm>
            <a:off x="5410200" y="3962400"/>
            <a:ext cx="3200400" cy="1754326"/>
          </a:xfrm>
          <a:prstGeom prst="rect">
            <a:avLst/>
          </a:prstGeom>
          <a:noFill/>
        </p:spPr>
        <p:txBody>
          <a:bodyPr wrap="square" rtlCol="0">
            <a:spAutoFit/>
          </a:bodyPr>
          <a:lstStyle/>
          <a:p>
            <a:r>
              <a:rPr lang="en-US" dirty="0" smtClean="0"/>
              <a:t>The approach taken by one of the </a:t>
            </a:r>
            <a:r>
              <a:rPr lang="en-US" dirty="0" err="1" smtClean="0"/>
              <a:t>Debian</a:t>
            </a:r>
            <a:r>
              <a:rPr lang="en-US" dirty="0" smtClean="0"/>
              <a:t> </a:t>
            </a:r>
            <a:r>
              <a:rPr lang="en-US" dirty="0" err="1" smtClean="0"/>
              <a:t>openSSL</a:t>
            </a:r>
            <a:r>
              <a:rPr lang="en-US" dirty="0" smtClean="0"/>
              <a:t> developers. Removing the randomness from a cryptographic function can’t have too negative a effect … </a:t>
            </a:r>
            <a:endParaRPr lang="en-US" dirty="0"/>
          </a:p>
        </p:txBody>
      </p:sp>
      <p:sp>
        <p:nvSpPr>
          <p:cNvPr id="8" name="Rectangle 7"/>
          <p:cNvSpPr/>
          <p:nvPr/>
        </p:nvSpPr>
        <p:spPr>
          <a:xfrm>
            <a:off x="5410200" y="5715000"/>
            <a:ext cx="2800831" cy="369332"/>
          </a:xfrm>
          <a:prstGeom prst="rect">
            <a:avLst/>
          </a:prstGeom>
        </p:spPr>
        <p:txBody>
          <a:bodyPr wrap="none">
            <a:spAutoFit/>
          </a:bodyPr>
          <a:lstStyle/>
          <a:p>
            <a:r>
              <a:rPr lang="en-US" dirty="0" smtClean="0"/>
              <a:t>http://www.xkcd.com/221/</a:t>
            </a:r>
            <a:endParaRPr lang="en-US" dirty="0"/>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itle 1"/>
          <p:cNvSpPr txBox="1">
            <a:spLocks/>
          </p:cNvSpPr>
          <p:nvPr/>
        </p:nvSpPr>
        <p:spPr>
          <a:xfrm>
            <a:off x="1143000" y="228600"/>
            <a:ext cx="6934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Relevance an</a:t>
            </a:r>
            <a:r>
              <a:rPr lang="en-US" sz="3200" kern="0" cap="all" spc="150" baseline="0" dirty="0" smtClean="0">
                <a:latin typeface="+mj-lt"/>
                <a:ea typeface="+mj-ea"/>
                <a:cs typeface="+mj-cs"/>
              </a:rPr>
              <a:t>d</a:t>
            </a:r>
            <a:r>
              <a:rPr lang="en-US" sz="3200" kern="0" cap="all" spc="150" dirty="0" smtClean="0">
                <a:latin typeface="+mj-lt"/>
                <a:ea typeface="+mj-ea"/>
                <a:cs typeface="+mj-cs"/>
              </a:rPr>
              <a:t> Background</a:t>
            </a:r>
            <a:r>
              <a:rPr kumimoji="0" lang="en-US" sz="3200" b="0" i="0" u="none" strike="noStrike" kern="0" cap="all" spc="150" normalizeH="0" baseline="0" noProof="0" dirty="0" smtClean="0">
                <a:ln>
                  <a:noFill/>
                </a:ln>
                <a:solidFill>
                  <a:schemeClr val="tx1"/>
                </a:solidFill>
                <a:effectLst/>
                <a:uLnTx/>
                <a:uFillTx/>
                <a:latin typeface="+mj-lt"/>
                <a:ea typeface="+mj-ea"/>
                <a:cs typeface="+mj-cs"/>
              </a:rPr>
              <a:t> 1</a:t>
            </a:r>
            <a:r>
              <a:rPr kumimoji="0" lang="en-US" sz="3200" b="0" i="0" u="none" strike="noStrike" kern="0" cap="all" spc="150" normalizeH="0" noProof="0" dirty="0" smtClean="0">
                <a:ln>
                  <a:noFill/>
                </a:ln>
                <a:solidFill>
                  <a:schemeClr val="tx1"/>
                </a:solidFill>
                <a:effectLst/>
                <a:uLnTx/>
                <a:uFillTx/>
                <a:latin typeface="+mj-lt"/>
                <a:ea typeface="+mj-ea"/>
                <a:cs typeface="+mj-cs"/>
              </a:rPr>
              <a:t>  </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
        <p:nvSpPr>
          <p:cNvPr id="7" name="TextBox 6"/>
          <p:cNvSpPr txBox="1"/>
          <p:nvPr/>
        </p:nvSpPr>
        <p:spPr>
          <a:xfrm>
            <a:off x="762000" y="685800"/>
            <a:ext cx="7086600" cy="6894195"/>
          </a:xfrm>
          <a:prstGeom prst="rect">
            <a:avLst/>
          </a:prstGeom>
          <a:noFill/>
        </p:spPr>
        <p:txBody>
          <a:bodyPr wrap="square" rtlCol="0">
            <a:spAutoFit/>
          </a:bodyPr>
          <a:lstStyle/>
          <a:p>
            <a:r>
              <a:rPr lang="en-US" sz="2200" dirty="0" smtClean="0"/>
              <a:t>Recent concerns : </a:t>
            </a:r>
            <a:endParaRPr lang="en-US" sz="2200" dirty="0" smtClean="0"/>
          </a:p>
          <a:p>
            <a:endParaRPr lang="en-US" sz="2200" dirty="0" smtClean="0"/>
          </a:p>
          <a:p>
            <a:r>
              <a:rPr lang="en-US" sz="2200" dirty="0" err="1" smtClean="0"/>
              <a:t>SSLStripper</a:t>
            </a:r>
            <a:r>
              <a:rPr lang="en-US" sz="2200" dirty="0" smtClean="0"/>
              <a:t>:</a:t>
            </a:r>
          </a:p>
          <a:p>
            <a:endParaRPr lang="en-US" sz="2200" dirty="0" smtClean="0"/>
          </a:p>
          <a:p>
            <a:r>
              <a:rPr lang="en-US" sz="2200" dirty="0" smtClean="0"/>
              <a:t>Moxie Marlinspike announced at the 2009 Black Hat Federal that he had developed a tool for performing "man-in-the-middle” attacks on secure websites that make use of SSL. </a:t>
            </a:r>
          </a:p>
          <a:p>
            <a:endParaRPr lang="en-US" sz="2200" dirty="0" smtClean="0"/>
          </a:p>
          <a:p>
            <a:r>
              <a:rPr lang="en-US" sz="2200" dirty="0" smtClean="0"/>
              <a:t>Rogue CA’s exploiting MD5 </a:t>
            </a:r>
          </a:p>
          <a:p>
            <a:endParaRPr lang="en-US" sz="2200" dirty="0" smtClean="0"/>
          </a:p>
          <a:p>
            <a:r>
              <a:rPr lang="en-US" sz="2200" dirty="0" smtClean="0"/>
              <a:t>A research group at the Eindhoven University of Technology has developed a method to create rogue CA (Certification Authority) certificates from commercial CA certificates which are trusted by all common web browsers</a:t>
            </a:r>
            <a:r>
              <a:rPr lang="en-US" sz="2200" dirty="0" smtClean="0"/>
              <a:t>.</a:t>
            </a:r>
          </a:p>
          <a:p>
            <a:endParaRPr lang="en-US" dirty="0" smtClean="0"/>
          </a:p>
          <a:p>
            <a:endParaRPr lang="en-US" dirty="0" smtClean="0"/>
          </a:p>
          <a:p>
            <a:endParaRPr lang="en-US" dirty="0" smtClean="0"/>
          </a:p>
          <a:p>
            <a:r>
              <a:rPr lang="en-US" dirty="0" smtClean="0"/>
              <a:t>  </a:t>
            </a:r>
          </a:p>
          <a:p>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Footer Placeholder 3"/>
          <p:cNvSpPr>
            <a:spLocks noGrp="1"/>
          </p:cNvSpPr>
          <p:nvPr>
            <p:ph type="ftr" sz="quarter" idx="12"/>
          </p:nvPr>
        </p:nvSpPr>
        <p:spPr/>
        <p:txBody>
          <a:bodyPr/>
          <a:lstStyle/>
          <a:p>
            <a:r>
              <a:rPr lang="en-US" smtClean="0"/>
              <a:t>Bradley Cowie</a:t>
            </a:r>
            <a:endParaRPr lang="en-US"/>
          </a:p>
        </p:txBody>
      </p:sp>
      <p:sp>
        <p:nvSpPr>
          <p:cNvPr id="5" name="TextBox 4"/>
          <p:cNvSpPr txBox="1"/>
          <p:nvPr/>
        </p:nvSpPr>
        <p:spPr>
          <a:xfrm>
            <a:off x="457200" y="838200"/>
            <a:ext cx="7315200" cy="6278642"/>
          </a:xfrm>
          <a:prstGeom prst="rect">
            <a:avLst/>
          </a:prstGeom>
          <a:noFill/>
        </p:spPr>
        <p:txBody>
          <a:bodyPr wrap="square" rtlCol="0">
            <a:spAutoFit/>
          </a:bodyPr>
          <a:lstStyle/>
          <a:p>
            <a:r>
              <a:rPr lang="en-US" sz="2200" dirty="0" smtClean="0"/>
              <a:t>SANS </a:t>
            </a:r>
            <a:r>
              <a:rPr lang="en-US" sz="2200" dirty="0" smtClean="0"/>
              <a:t>one of the most respected Information Security trainers and certifiers released a list of the top 10 security menaces for 2008 (compiled by 10 security veterans). The number 1 security menace for 2008  was : </a:t>
            </a:r>
          </a:p>
          <a:p>
            <a:endParaRPr lang="en-US" sz="2200" dirty="0" smtClean="0"/>
          </a:p>
          <a:p>
            <a:r>
              <a:rPr lang="en-US" sz="2200" dirty="0" smtClean="0"/>
              <a:t>“Increasingly </a:t>
            </a:r>
            <a:r>
              <a:rPr lang="en-US" sz="2200" dirty="0" smtClean="0"/>
              <a:t>Sophisticated Web Site Attacks </a:t>
            </a:r>
            <a:r>
              <a:rPr lang="en-US" sz="2200" dirty="0" smtClean="0"/>
              <a:t>- </a:t>
            </a:r>
            <a:r>
              <a:rPr lang="en-US" sz="2200" dirty="0" smtClean="0"/>
              <a:t>Especially On Trusted Web </a:t>
            </a:r>
            <a:r>
              <a:rPr lang="en-US" sz="2200" dirty="0" smtClean="0"/>
              <a:t>Sites”</a:t>
            </a:r>
          </a:p>
          <a:p>
            <a:endParaRPr lang="en-US" sz="2200" dirty="0" smtClean="0"/>
          </a:p>
          <a:p>
            <a:r>
              <a:rPr lang="en-US" sz="2200" dirty="0" smtClean="0"/>
              <a:t>“..web </a:t>
            </a:r>
            <a:r>
              <a:rPr lang="en-US" sz="2200" dirty="0" smtClean="0"/>
              <a:t>site attacks have migrated from simple ones based one or two exploits posted on a web site to more sophisticated attacks based on </a:t>
            </a:r>
            <a:r>
              <a:rPr lang="en-US" sz="2200" dirty="0" smtClean="0"/>
              <a:t>scripts.. attackers </a:t>
            </a:r>
            <a:r>
              <a:rPr lang="en-US" sz="2200" dirty="0" smtClean="0"/>
              <a:t>are actively placing exploit code on popular, trusted web sites where users have an expectation of effective security</a:t>
            </a:r>
            <a:r>
              <a:rPr lang="en-US" sz="2200" dirty="0" smtClean="0"/>
              <a:t>”</a:t>
            </a:r>
          </a:p>
          <a:p>
            <a:endParaRPr lang="en-US" sz="2200" dirty="0" smtClean="0"/>
          </a:p>
          <a:p>
            <a:r>
              <a:rPr lang="en-US" sz="2200" dirty="0" smtClean="0"/>
              <a:t>Taken from : http://www.sans.org/2008menaces/</a:t>
            </a:r>
          </a:p>
          <a:p>
            <a:endParaRPr lang="en-US" dirty="0" smtClean="0"/>
          </a:p>
          <a:p>
            <a:endParaRPr lang="en-US" dirty="0" smtClean="0"/>
          </a:p>
          <a:p>
            <a:r>
              <a:rPr lang="en-US" dirty="0" smtClean="0"/>
              <a:t>  </a:t>
            </a:r>
          </a:p>
          <a:p>
            <a:r>
              <a:rPr lang="en-US" dirty="0" smtClean="0"/>
              <a:t> </a:t>
            </a:r>
            <a:endParaRPr lang="en-US" dirty="0"/>
          </a:p>
        </p:txBody>
      </p:sp>
      <p:sp>
        <p:nvSpPr>
          <p:cNvPr id="8" name="Title 1"/>
          <p:cNvSpPr txBox="1">
            <a:spLocks/>
          </p:cNvSpPr>
          <p:nvPr/>
        </p:nvSpPr>
        <p:spPr>
          <a:xfrm>
            <a:off x="1143000" y="228600"/>
            <a:ext cx="6934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Relevance an</a:t>
            </a:r>
            <a:r>
              <a:rPr lang="en-US" sz="3200" kern="0" cap="all" spc="150" baseline="0" dirty="0" smtClean="0">
                <a:latin typeface="+mj-lt"/>
                <a:ea typeface="+mj-ea"/>
                <a:cs typeface="+mj-cs"/>
              </a:rPr>
              <a:t>d</a:t>
            </a:r>
            <a:r>
              <a:rPr lang="en-US" sz="3200" kern="0" cap="all" spc="150" dirty="0" smtClean="0">
                <a:latin typeface="+mj-lt"/>
                <a:ea typeface="+mj-ea"/>
                <a:cs typeface="+mj-cs"/>
              </a:rPr>
              <a:t> Background</a:t>
            </a:r>
            <a:r>
              <a:rPr kumimoji="0" lang="en-US" sz="3200" b="0" i="0" u="none" strike="noStrike" kern="0" cap="all" spc="150" normalizeH="0" baseline="0" noProof="0" dirty="0" smtClean="0">
                <a:ln>
                  <a:noFill/>
                </a:ln>
                <a:solidFill>
                  <a:schemeClr val="tx1"/>
                </a:solidFill>
                <a:effectLst/>
                <a:uLnTx/>
                <a:uFillTx/>
                <a:latin typeface="+mj-lt"/>
                <a:ea typeface="+mj-ea"/>
                <a:cs typeface="+mj-cs"/>
              </a:rPr>
              <a:t> 2</a:t>
            </a:r>
            <a:r>
              <a:rPr kumimoji="0" lang="en-US" sz="3200" b="0" i="0" u="none" strike="noStrike" kern="0" cap="all" spc="150" normalizeH="0" noProof="0" dirty="0" smtClean="0">
                <a:ln>
                  <a:noFill/>
                </a:ln>
                <a:solidFill>
                  <a:schemeClr val="tx1"/>
                </a:solidFill>
                <a:effectLst/>
                <a:uLnTx/>
                <a:uFillTx/>
                <a:latin typeface="+mj-lt"/>
                <a:ea typeface="+mj-ea"/>
                <a:cs typeface="+mj-cs"/>
              </a:rPr>
              <a:t>  </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TextBox 5"/>
          <p:cNvSpPr txBox="1"/>
          <p:nvPr/>
        </p:nvSpPr>
        <p:spPr>
          <a:xfrm>
            <a:off x="685800" y="762000"/>
            <a:ext cx="6934200" cy="5847755"/>
          </a:xfrm>
          <a:prstGeom prst="rect">
            <a:avLst/>
          </a:prstGeom>
          <a:noFill/>
        </p:spPr>
        <p:txBody>
          <a:bodyPr wrap="square" rtlCol="0">
            <a:spAutoFit/>
          </a:bodyPr>
          <a:lstStyle/>
          <a:p>
            <a:r>
              <a:rPr lang="en-US" sz="2200" dirty="0" smtClean="0"/>
              <a:t>Existing tool suites which partially solve the problem statement</a:t>
            </a:r>
          </a:p>
          <a:p>
            <a:endParaRPr lang="en-US" sz="2200" dirty="0" smtClean="0"/>
          </a:p>
          <a:p>
            <a:r>
              <a:rPr lang="en-US" sz="2200" dirty="0" smtClean="0"/>
              <a:t>The </a:t>
            </a:r>
            <a:r>
              <a:rPr lang="en-US" sz="2200" dirty="0" smtClean="0"/>
              <a:t>CSUR project : </a:t>
            </a:r>
            <a:endParaRPr lang="en-US" sz="2200" dirty="0" smtClean="0"/>
          </a:p>
          <a:p>
            <a:endParaRPr lang="en-US" sz="2200" dirty="0" smtClean="0"/>
          </a:p>
          <a:p>
            <a:r>
              <a:rPr lang="en-US" sz="2200" dirty="0" smtClean="0"/>
              <a:t>CSUR </a:t>
            </a:r>
            <a:r>
              <a:rPr lang="en-US" sz="2200" dirty="0" smtClean="0"/>
              <a:t>is a project about automatic analysis of cryptographic protocols written in </a:t>
            </a:r>
            <a:r>
              <a:rPr lang="en-US" sz="2200" dirty="0" smtClean="0"/>
              <a:t>C. However its distributed under copyright and is still in its beta phase. </a:t>
            </a:r>
          </a:p>
          <a:p>
            <a:endParaRPr lang="en-US" sz="2200" dirty="0" smtClean="0"/>
          </a:p>
          <a:p>
            <a:r>
              <a:rPr lang="en-US" sz="2200" dirty="0" smtClean="0"/>
              <a:t>HTTP Analyzer </a:t>
            </a:r>
            <a:r>
              <a:rPr lang="en-US" sz="2200" dirty="0" smtClean="0"/>
              <a:t>4 : </a:t>
            </a:r>
          </a:p>
          <a:p>
            <a:endParaRPr lang="en-US" sz="2200" dirty="0" smtClean="0"/>
          </a:p>
          <a:p>
            <a:r>
              <a:rPr lang="en-US" sz="2200" dirty="0" smtClean="0"/>
              <a:t>HTTP </a:t>
            </a:r>
            <a:r>
              <a:rPr lang="en-US" sz="2200" dirty="0" smtClean="0"/>
              <a:t>Analyzer is a utility that allows you to capture HTTP/HTTPS traffic in </a:t>
            </a:r>
            <a:r>
              <a:rPr lang="en-US" sz="2200" dirty="0" smtClean="0"/>
              <a:t>real-time</a:t>
            </a:r>
            <a:r>
              <a:rPr lang="en-US" sz="2200" dirty="0" smtClean="0"/>
              <a:t>. It can trace and </a:t>
            </a:r>
            <a:r>
              <a:rPr lang="en-US" sz="2200" dirty="0" smtClean="0"/>
              <a:t>display a </a:t>
            </a:r>
            <a:r>
              <a:rPr lang="en-US" sz="2200" dirty="0" smtClean="0"/>
              <a:t>wide range of </a:t>
            </a:r>
            <a:r>
              <a:rPr lang="en-US" sz="2200" dirty="0" smtClean="0"/>
              <a:t>information. However its not sufficiently generic. </a:t>
            </a:r>
          </a:p>
          <a:p>
            <a:endParaRPr lang="en-US" sz="2200" dirty="0" smtClean="0"/>
          </a:p>
        </p:txBody>
      </p:sp>
      <p:sp>
        <p:nvSpPr>
          <p:cNvPr id="7" name="Title 1"/>
          <p:cNvSpPr txBox="1">
            <a:spLocks/>
          </p:cNvSpPr>
          <p:nvPr/>
        </p:nvSpPr>
        <p:spPr>
          <a:xfrm>
            <a:off x="1143000" y="228600"/>
            <a:ext cx="6934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Relevance an</a:t>
            </a:r>
            <a:r>
              <a:rPr lang="en-US" sz="3200" kern="0" cap="all" spc="150" baseline="0" dirty="0" smtClean="0">
                <a:latin typeface="+mj-lt"/>
                <a:ea typeface="+mj-ea"/>
                <a:cs typeface="+mj-cs"/>
              </a:rPr>
              <a:t>d</a:t>
            </a:r>
            <a:r>
              <a:rPr lang="en-US" sz="3200" kern="0" cap="all" spc="150" dirty="0" smtClean="0">
                <a:latin typeface="+mj-lt"/>
                <a:ea typeface="+mj-ea"/>
                <a:cs typeface="+mj-cs"/>
              </a:rPr>
              <a:t> Background</a:t>
            </a:r>
            <a:r>
              <a:rPr kumimoji="0" lang="en-US" sz="3200" b="0" i="0" u="none" strike="noStrike" kern="0" cap="all" spc="150" normalizeH="0" baseline="0" noProof="0" dirty="0" smtClean="0">
                <a:ln>
                  <a:noFill/>
                </a:ln>
                <a:solidFill>
                  <a:schemeClr val="tx1"/>
                </a:solidFill>
                <a:effectLst/>
                <a:uLnTx/>
                <a:uFillTx/>
                <a:latin typeface="+mj-lt"/>
                <a:ea typeface="+mj-ea"/>
                <a:cs typeface="+mj-cs"/>
              </a:rPr>
              <a:t> 3</a:t>
            </a:r>
            <a:r>
              <a:rPr kumimoji="0" lang="en-US" sz="3200" b="0" i="0" u="none" strike="noStrike" kern="0" cap="all" spc="150" normalizeH="0" noProof="0" dirty="0" smtClean="0">
                <a:ln>
                  <a:noFill/>
                </a:ln>
                <a:solidFill>
                  <a:schemeClr val="tx1"/>
                </a:solidFill>
                <a:effectLst/>
                <a:uLnTx/>
                <a:uFillTx/>
                <a:latin typeface="+mj-lt"/>
                <a:ea typeface="+mj-ea"/>
                <a:cs typeface="+mj-cs"/>
              </a:rPr>
              <a:t>  </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Title 1"/>
          <p:cNvSpPr txBox="1">
            <a:spLocks/>
          </p:cNvSpPr>
          <p:nvPr/>
        </p:nvSpPr>
        <p:spPr>
          <a:xfrm>
            <a:off x="1905000" y="228600"/>
            <a:ext cx="5791200" cy="533400"/>
          </a:xfrm>
          <a:prstGeom prst="rect">
            <a:avLst/>
          </a:prstGeom>
          <a:noFill/>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0" cap="all" spc="150" normalizeH="0" baseline="0" noProof="0" dirty="0" smtClean="0">
                <a:ln>
                  <a:noFill/>
                </a:ln>
                <a:solidFill>
                  <a:schemeClr val="tx1"/>
                </a:solidFill>
                <a:effectLst/>
                <a:uLnTx/>
                <a:uFillTx/>
                <a:latin typeface="+mj-lt"/>
                <a:ea typeface="+mj-ea"/>
                <a:cs typeface="+mj-cs"/>
              </a:rPr>
              <a:t>Approach and Design </a:t>
            </a:r>
            <a:r>
              <a:rPr lang="en-US" sz="3200" kern="0" cap="all" spc="150" dirty="0" smtClean="0">
                <a:latin typeface="+mj-lt"/>
                <a:ea typeface="+mj-ea"/>
                <a:cs typeface="+mj-cs"/>
              </a:rPr>
              <a:t>1</a:t>
            </a:r>
            <a:endParaRPr kumimoji="0" lang="en-US" sz="3200" b="0" i="0" u="none" strike="noStrike" kern="0" cap="all" spc="15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762000" y="228600"/>
            <a:ext cx="7772400" cy="6524863"/>
          </a:xfrm>
          <a:prstGeom prst="rect">
            <a:avLst/>
          </a:prstGeom>
        </p:spPr>
        <p:txBody>
          <a:bodyPr wrap="square">
            <a:spAutoFit/>
          </a:bodyPr>
          <a:lstStyle/>
          <a:p>
            <a:pPr>
              <a:buFont typeface="Arial" pitchFamily="34" charset="0"/>
              <a:buChar char="•"/>
            </a:pPr>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 </a:t>
            </a:r>
          </a:p>
          <a:p>
            <a:endParaRPr lang="en-US" sz="2200" dirty="0" smtClean="0"/>
          </a:p>
        </p:txBody>
      </p:sp>
      <p:sp>
        <p:nvSpPr>
          <p:cNvPr id="7" name="Rectangle 6"/>
          <p:cNvSpPr/>
          <p:nvPr/>
        </p:nvSpPr>
        <p:spPr>
          <a:xfrm>
            <a:off x="533400" y="990600"/>
            <a:ext cx="7772400" cy="12957393"/>
          </a:xfrm>
          <a:prstGeom prst="rect">
            <a:avLst/>
          </a:prstGeom>
        </p:spPr>
        <p:txBody>
          <a:bodyPr wrap="square">
            <a:spAutoFit/>
          </a:bodyPr>
          <a:lstStyle/>
          <a:p>
            <a:pPr>
              <a:buFont typeface="Arial" pitchFamily="34" charset="0"/>
              <a:buChar char="•"/>
            </a:pPr>
            <a:r>
              <a:rPr lang="en-US" sz="2200" dirty="0" smtClean="0"/>
              <a:t> Research related protocols : develop my own flowcharts and </a:t>
            </a:r>
            <a:r>
              <a:rPr lang="en-US" sz="2200" dirty="0" err="1" smtClean="0"/>
              <a:t>psuedo</a:t>
            </a:r>
            <a:r>
              <a:rPr lang="en-US" sz="2200" dirty="0" smtClean="0"/>
              <a:t>-code to understand how they function. </a:t>
            </a:r>
          </a:p>
          <a:p>
            <a:pPr algn="r">
              <a:buFont typeface="Arial" pitchFamily="34" charset="0"/>
              <a:buChar char="•"/>
            </a:pPr>
            <a:endParaRPr lang="en-US" sz="2200" dirty="0" smtClean="0"/>
          </a:p>
          <a:p>
            <a:pPr>
              <a:buFont typeface="Arial" pitchFamily="34" charset="0"/>
              <a:buChar char="•"/>
            </a:pPr>
            <a:r>
              <a:rPr lang="en-US" sz="2200" dirty="0" smtClean="0"/>
              <a:t>Setup, configuration and gaining of experience in the use </a:t>
            </a:r>
            <a:r>
              <a:rPr lang="en-US" sz="2200" smtClean="0"/>
              <a:t>of valuable </a:t>
            </a:r>
            <a:r>
              <a:rPr lang="en-US" sz="2200" dirty="0" smtClean="0"/>
              <a:t>software like </a:t>
            </a:r>
            <a:r>
              <a:rPr lang="en-US" sz="2200" dirty="0" err="1" smtClean="0"/>
              <a:t>TCPDump</a:t>
            </a:r>
            <a:r>
              <a:rPr lang="en-US" sz="2200" dirty="0" smtClean="0"/>
              <a:t>, </a:t>
            </a:r>
            <a:r>
              <a:rPr lang="en-US" sz="2200" dirty="0" err="1" smtClean="0"/>
              <a:t>SSLDump</a:t>
            </a:r>
            <a:r>
              <a:rPr lang="en-US" sz="2200" dirty="0" smtClean="0"/>
              <a:t>, </a:t>
            </a:r>
            <a:r>
              <a:rPr lang="en-US" sz="2200" dirty="0" err="1" smtClean="0"/>
              <a:t>openSSL</a:t>
            </a:r>
            <a:r>
              <a:rPr lang="en-US" sz="2200" dirty="0" smtClean="0"/>
              <a:t> and </a:t>
            </a:r>
            <a:r>
              <a:rPr lang="en-US" sz="2200" dirty="0" err="1" smtClean="0"/>
              <a:t>modSSL</a:t>
            </a:r>
            <a:r>
              <a:rPr lang="en-US" sz="2200" dirty="0" smtClean="0"/>
              <a:t>. </a:t>
            </a:r>
          </a:p>
          <a:p>
            <a:pPr>
              <a:buFont typeface="Arial" pitchFamily="34" charset="0"/>
              <a:buChar char="•"/>
            </a:pPr>
            <a:endParaRPr lang="en-US" sz="2200" dirty="0" smtClean="0"/>
          </a:p>
          <a:p>
            <a:pPr>
              <a:buFont typeface="Arial" pitchFamily="34" charset="0"/>
              <a:buChar char="•"/>
            </a:pPr>
            <a:r>
              <a:rPr lang="en-US" sz="2200" dirty="0" smtClean="0"/>
              <a:t>Experimentation with generation of CA certificates using </a:t>
            </a:r>
            <a:r>
              <a:rPr lang="en-US" sz="2200" dirty="0" err="1" smtClean="0"/>
              <a:t>openSSL</a:t>
            </a:r>
            <a:r>
              <a:rPr lang="en-US" sz="2200" dirty="0" smtClean="0"/>
              <a:t> and </a:t>
            </a:r>
            <a:r>
              <a:rPr lang="en-US" sz="2200" dirty="0" err="1" smtClean="0"/>
              <a:t>T</a:t>
            </a:r>
            <a:r>
              <a:rPr lang="en-US" sz="2200" dirty="0" err="1" smtClean="0"/>
              <a:t>inyCA</a:t>
            </a:r>
            <a:endParaRPr lang="en-US" sz="2200" dirty="0" smtClean="0"/>
          </a:p>
          <a:p>
            <a:pPr>
              <a:buFont typeface="Arial" pitchFamily="34" charset="0"/>
              <a:buChar char="•"/>
            </a:pPr>
            <a:endParaRPr lang="en-US" sz="2200" dirty="0" smtClean="0"/>
          </a:p>
          <a:p>
            <a:pPr>
              <a:buFont typeface="Arial" pitchFamily="34" charset="0"/>
              <a:buChar char="•"/>
            </a:pPr>
            <a:r>
              <a:rPr lang="en-US" sz="2200" dirty="0" smtClean="0"/>
              <a:t>Choose the platform for development (currently considering a web-platform using PHP for scripting)</a:t>
            </a:r>
          </a:p>
          <a:p>
            <a:pPr>
              <a:buFont typeface="Arial" pitchFamily="34" charset="0"/>
              <a:buChar char="•"/>
            </a:pPr>
            <a:endParaRPr lang="en-US" sz="2200" dirty="0" smtClean="0"/>
          </a:p>
          <a:p>
            <a:pPr>
              <a:buFont typeface="Arial" pitchFamily="34" charset="0"/>
              <a:buChar char="•"/>
            </a:pPr>
            <a:r>
              <a:rPr lang="en-US" sz="2200" dirty="0" smtClean="0"/>
              <a:t>Develop tools to perform decryption and develop a front end to the tool set</a:t>
            </a:r>
          </a:p>
          <a:p>
            <a:pPr>
              <a:buFont typeface="Arial" pitchFamily="34" charset="0"/>
              <a:buChar char="•"/>
            </a:pPr>
            <a:endParaRPr lang="en-US" sz="2200" dirty="0" smtClean="0"/>
          </a:p>
          <a:p>
            <a:pPr>
              <a:buFont typeface="Arial" pitchFamily="34" charset="0"/>
              <a:buChar char="•"/>
            </a:pPr>
            <a:endParaRPr lang="en-US" sz="2200" dirty="0" smtClean="0"/>
          </a:p>
          <a:p>
            <a:pPr>
              <a:buFont typeface="Arial" pitchFamily="34" charset="0"/>
              <a:buChar char="•"/>
            </a:pPr>
            <a:endParaRPr lang="en-US" sz="2200" dirty="0" smtClean="0"/>
          </a:p>
          <a:p>
            <a:pPr>
              <a:buFont typeface="Arial" pitchFamily="34" charset="0"/>
              <a:buChar char="•"/>
            </a:pPr>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 </a:t>
            </a:r>
          </a:p>
          <a:p>
            <a:endParaRPr lang="en-US"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NRGSlides">
  <a:themeElements>
    <a:clrScheme name="SNRG">
      <a:dk1>
        <a:srgbClr val="000000"/>
      </a:dk1>
      <a:lt1>
        <a:srgbClr val="FFFFFF"/>
      </a:lt1>
      <a:dk2>
        <a:srgbClr val="000000"/>
      </a:dk2>
      <a:lt2>
        <a:srgbClr val="FFFFFF"/>
      </a:lt2>
      <a:accent1>
        <a:srgbClr val="D8D8D8"/>
      </a:accent1>
      <a:accent2>
        <a:srgbClr val="8B8B8B"/>
      </a:accent2>
      <a:accent3>
        <a:srgbClr val="3F3F3F"/>
      </a:accent3>
      <a:accent4>
        <a:srgbClr val="900000"/>
      </a:accent4>
      <a:accent5>
        <a:srgbClr val="6C0000"/>
      </a:accent5>
      <a:accent6>
        <a:srgbClr val="000000"/>
      </a:accent6>
      <a:hlink>
        <a:srgbClr val="5F5F5F"/>
      </a:hlink>
      <a:folHlink>
        <a:srgbClr val="919191"/>
      </a:folHlink>
    </a:clrScheme>
    <a:fontScheme name="SNRG">
      <a:majorFont>
        <a:latin typeface="Tw Cen MT"/>
        <a:ea typeface=""/>
        <a:cs typeface=""/>
      </a:majorFont>
      <a:minorFont>
        <a:latin typeface="Arial"/>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SNRGSlides</Template>
  <TotalTime>0</TotalTime>
  <Words>856</Words>
  <Application>Microsoft Office PowerPoint</Application>
  <PresentationFormat>On-screen Show (4:3)</PresentationFormat>
  <Paragraphs>159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SNRGSlides</vt:lpstr>
      <vt:lpstr>Management, processing and analysis of Cryptographic Protocols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2009-03-02T02:55:27Z</dcterms:created>
  <dcterms:modified xsi:type="dcterms:W3CDTF">2009-03-03T06:50:32Z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