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57" r:id="rId3"/>
    <p:sldId id="258" r:id="rId4"/>
    <p:sldId id="259" r:id="rId5"/>
    <p:sldId id="260" r:id="rId6"/>
    <p:sldId id="261" r:id="rId7"/>
    <p:sldId id="263" r:id="rId8"/>
    <p:sldId id="262" r:id="rId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1331" autoAdjust="0"/>
  </p:normalViewPr>
  <p:slideViewPr>
    <p:cSldViewPr>
      <p:cViewPr varScale="1">
        <p:scale>
          <a:sx n="83" d="100"/>
          <a:sy n="83" d="100"/>
        </p:scale>
        <p:origin x="-242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07675D-50A9-4D47-9A6E-20DAFDD40059}" type="datetimeFigureOut">
              <a:rPr lang="en-US" smtClean="0"/>
              <a:pPr/>
              <a:t>7/15/2010</a:t>
            </a:fld>
            <a:endParaRPr lang="en-Z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24ACBA-5C2A-4363-8949-72FD53EFE278}" type="slidenum">
              <a:rPr lang="en-ZA" smtClean="0"/>
              <a:pPr/>
              <a:t>‹#›</a:t>
            </a:fld>
            <a:endParaRPr lang="en-Z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smtClean="0"/>
              <a:t>Introductions: My name is Moses </a:t>
            </a:r>
            <a:r>
              <a:rPr lang="en-ZA" dirty="0" err="1" smtClean="0"/>
              <a:t>Nkhumeleni</a:t>
            </a:r>
            <a:r>
              <a:rPr lang="en-ZA" dirty="0" smtClean="0"/>
              <a:t>, I am currently in 4</a:t>
            </a:r>
            <a:r>
              <a:rPr lang="en-ZA" baseline="30000" dirty="0" smtClean="0"/>
              <a:t>th</a:t>
            </a:r>
            <a:r>
              <a:rPr lang="en-ZA" dirty="0" smtClean="0"/>
              <a:t> year Bachelor of Business Science .</a:t>
            </a:r>
          </a:p>
          <a:p>
            <a:endParaRPr lang="en-ZA" dirty="0"/>
          </a:p>
        </p:txBody>
      </p:sp>
      <p:sp>
        <p:nvSpPr>
          <p:cNvPr id="4" name="Slide Number Placeholder 3"/>
          <p:cNvSpPr>
            <a:spLocks noGrp="1"/>
          </p:cNvSpPr>
          <p:nvPr>
            <p:ph type="sldNum" sz="quarter" idx="10"/>
          </p:nvPr>
        </p:nvSpPr>
        <p:spPr/>
        <p:txBody>
          <a:bodyPr/>
          <a:lstStyle/>
          <a:p>
            <a:fld id="{3B24ACBA-5C2A-4363-8949-72FD53EFE278}" type="slidenum">
              <a:rPr lang="en-ZA" smtClean="0"/>
              <a:pPr/>
              <a:t>1</a:t>
            </a:fld>
            <a:endParaRPr lang="en-Z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ZA" dirty="0" smtClean="0"/>
              <a:t>The title of my Research is “The development of </a:t>
            </a:r>
            <a:r>
              <a:rPr lang="en-ZA" dirty="0" err="1" smtClean="0"/>
              <a:t>Mobicent</a:t>
            </a:r>
            <a:r>
              <a:rPr lang="en-ZA" dirty="0" smtClean="0"/>
              <a:t>-based billing system and a new billing framework”</a:t>
            </a:r>
          </a:p>
          <a:p>
            <a:pPr eaLnBrk="1" hangingPunct="1"/>
            <a:r>
              <a:rPr lang="en-ZA" dirty="0" smtClean="0"/>
              <a:t>I am part of the convergence group and my supervisors are Professor Alfredo and Mr </a:t>
            </a:r>
            <a:r>
              <a:rPr lang="en-ZA" dirty="0" err="1" smtClean="0"/>
              <a:t>Tsietsi</a:t>
            </a:r>
            <a:r>
              <a:rPr lang="en-ZA" dirty="0" smtClean="0"/>
              <a:t>.</a:t>
            </a:r>
          </a:p>
          <a:p>
            <a:endParaRPr lang="en-ZA" dirty="0"/>
          </a:p>
        </p:txBody>
      </p:sp>
      <p:sp>
        <p:nvSpPr>
          <p:cNvPr id="4" name="Slide Number Placeholder 3"/>
          <p:cNvSpPr>
            <a:spLocks noGrp="1"/>
          </p:cNvSpPr>
          <p:nvPr>
            <p:ph type="sldNum" sz="quarter" idx="10"/>
          </p:nvPr>
        </p:nvSpPr>
        <p:spPr/>
        <p:txBody>
          <a:bodyPr/>
          <a:lstStyle/>
          <a:p>
            <a:fld id="{3B24ACBA-5C2A-4363-8949-72FD53EFE278}" type="slidenum">
              <a:rPr lang="en-ZA" smtClean="0"/>
              <a:pPr/>
              <a:t>2</a:t>
            </a:fld>
            <a:endParaRPr lang="en-Z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ZA" dirty="0" smtClean="0"/>
              <a:t>Currently the Convergence group offers a number of newly developed services such as IPTV, video on demand, location based services.</a:t>
            </a:r>
          </a:p>
          <a:p>
            <a:pPr eaLnBrk="1" hangingPunct="1"/>
            <a:r>
              <a:rPr lang="en-ZA" dirty="0" smtClean="0"/>
              <a:t>These newly developed services requires a billing system. </a:t>
            </a:r>
          </a:p>
          <a:p>
            <a:pPr eaLnBrk="1" hangingPunct="1"/>
            <a:endParaRPr lang="en-ZA" dirty="0" smtClean="0"/>
          </a:p>
          <a:p>
            <a:pPr eaLnBrk="1" hangingPunct="1"/>
            <a:r>
              <a:rPr lang="en-ZA" dirty="0" smtClean="0"/>
              <a:t>The difficulty is that the traditional billing strategies are unsatisfactory, so a new way of billing these services is required.</a:t>
            </a:r>
          </a:p>
          <a:p>
            <a:pPr eaLnBrk="1" hangingPunct="1"/>
            <a:endParaRPr lang="en-ZA" dirty="0" smtClean="0"/>
          </a:p>
          <a:p>
            <a:pPr eaLnBrk="1" hangingPunct="1"/>
            <a:r>
              <a:rPr lang="en-ZA" dirty="0" smtClean="0"/>
              <a:t>By strategies we talking about how</a:t>
            </a:r>
            <a:r>
              <a:rPr lang="en-ZA" baseline="0" dirty="0" smtClean="0"/>
              <a:t> billing is conducted, whether its time-based billing or volume based.</a:t>
            </a:r>
            <a:endParaRPr lang="en-ZA" dirty="0" smtClean="0"/>
          </a:p>
          <a:p>
            <a:pPr eaLnBrk="1" hangingPunct="1"/>
            <a:endParaRPr lang="en-ZA" dirty="0" smtClean="0"/>
          </a:p>
          <a:p>
            <a:pPr eaLnBrk="1" hangingPunct="1"/>
            <a:r>
              <a:rPr lang="en-ZA" dirty="0" smtClean="0"/>
              <a:t>For instance with location based services, different rates might apply to based on where the individual is located.</a:t>
            </a:r>
          </a:p>
          <a:p>
            <a:endParaRPr lang="en-ZA" dirty="0"/>
          </a:p>
        </p:txBody>
      </p:sp>
      <p:sp>
        <p:nvSpPr>
          <p:cNvPr id="4" name="Slide Number Placeholder 3"/>
          <p:cNvSpPr>
            <a:spLocks noGrp="1"/>
          </p:cNvSpPr>
          <p:nvPr>
            <p:ph type="sldNum" sz="quarter" idx="10"/>
          </p:nvPr>
        </p:nvSpPr>
        <p:spPr/>
        <p:txBody>
          <a:bodyPr/>
          <a:lstStyle/>
          <a:p>
            <a:fld id="{3B24ACBA-5C2A-4363-8949-72FD53EFE278}" type="slidenum">
              <a:rPr lang="en-ZA" smtClean="0"/>
              <a:pPr/>
              <a:t>3</a:t>
            </a:fld>
            <a:endParaRPr lang="en-Z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ZA" dirty="0" smtClean="0"/>
              <a:t>The main project aim is to develop a billing system for these services and possible future services. The billing system will be based on existing implementation of the base protocols such as Diameter. Which we will get to in the next section.</a:t>
            </a:r>
          </a:p>
          <a:p>
            <a:pPr eaLnBrk="1" hangingPunct="1"/>
            <a:endParaRPr lang="en-ZA" dirty="0" smtClean="0"/>
          </a:p>
          <a:p>
            <a:pPr eaLnBrk="1" hangingPunct="1"/>
            <a:r>
              <a:rPr lang="en-US" dirty="0" smtClean="0"/>
              <a:t>I will also be Investigating billing strategies, that can be used to bill for the available services.</a:t>
            </a:r>
          </a:p>
          <a:p>
            <a:pPr eaLnBrk="1" hangingPunct="1"/>
            <a:r>
              <a:rPr lang="en-US" dirty="0" smtClean="0"/>
              <a:t>Once the project research is completed and given the time frame I hope to produce a billing framework that can be used for current and possible future services.</a:t>
            </a:r>
          </a:p>
          <a:p>
            <a:pPr eaLnBrk="1" hangingPunct="1"/>
            <a:r>
              <a:rPr lang="en-US" dirty="0" smtClean="0"/>
              <a:t>Further investigation will be conducted to consider different business/revenue models when suggesting a billing framework.</a:t>
            </a:r>
          </a:p>
          <a:p>
            <a:pPr eaLnBrk="1" hangingPunct="1"/>
            <a:endParaRPr lang="en-US" dirty="0" smtClean="0"/>
          </a:p>
          <a:p>
            <a:endParaRPr lang="en-ZA" dirty="0"/>
          </a:p>
        </p:txBody>
      </p:sp>
      <p:sp>
        <p:nvSpPr>
          <p:cNvPr id="4" name="Slide Number Placeholder 3"/>
          <p:cNvSpPr>
            <a:spLocks noGrp="1"/>
          </p:cNvSpPr>
          <p:nvPr>
            <p:ph type="sldNum" sz="quarter" idx="10"/>
          </p:nvPr>
        </p:nvSpPr>
        <p:spPr/>
        <p:txBody>
          <a:bodyPr/>
          <a:lstStyle/>
          <a:p>
            <a:fld id="{3B24ACBA-5C2A-4363-8949-72FD53EFE278}" type="slidenum">
              <a:rPr lang="en-ZA" smtClean="0"/>
              <a:pPr/>
              <a:t>4</a:t>
            </a:fld>
            <a:endParaRPr lang="en-Z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GB" dirty="0" smtClean="0"/>
              <a:t>http://www.asterisk2billing.org/cgi-bin/trac.cgi/wiki/User%20Manual</a:t>
            </a:r>
          </a:p>
          <a:p>
            <a:pPr eaLnBrk="1" hangingPunct="1"/>
            <a:endParaRPr lang="en-GB" dirty="0" smtClean="0"/>
          </a:p>
          <a:p>
            <a:pPr eaLnBrk="1" hangingPunct="1"/>
            <a:r>
              <a:rPr lang="en-GB" dirty="0" smtClean="0"/>
              <a:t>There are tools that offer billing services for voice services, Such as a2Billing.</a:t>
            </a:r>
          </a:p>
          <a:p>
            <a:pPr eaLnBrk="1" hangingPunct="1"/>
            <a:endParaRPr lang="en-ZA" dirty="0" smtClean="0"/>
          </a:p>
          <a:p>
            <a:pPr eaLnBrk="1" hangingPunct="1"/>
            <a:r>
              <a:rPr lang="en-ZA" dirty="0" smtClean="0"/>
              <a:t>A2Billingoffers billing mainly to voice services, hence its unable to cater for the mentioned services such as video, or location based services.</a:t>
            </a:r>
          </a:p>
          <a:p>
            <a:pPr eaLnBrk="1" hangingPunct="1"/>
            <a:endParaRPr lang="en-ZA" dirty="0" smtClean="0"/>
          </a:p>
          <a:p>
            <a:pPr eaLnBrk="1" hangingPunct="1"/>
            <a:r>
              <a:rPr lang="en-ZA" dirty="0" smtClean="0"/>
              <a:t>In addition, A2Billing is focused mainly on post paid/pre paid billing.</a:t>
            </a:r>
          </a:p>
          <a:p>
            <a:pPr eaLnBrk="1" hangingPunct="1"/>
            <a:endParaRPr lang="en-ZA" dirty="0" smtClean="0"/>
          </a:p>
          <a:p>
            <a:pPr eaLnBrk="1" hangingPunct="1"/>
            <a:r>
              <a:rPr lang="en-ZA" dirty="0" smtClean="0"/>
              <a:t>Does not offer other charging/revenue models such as subscriptions.</a:t>
            </a:r>
            <a:endParaRPr lang="en-GB" dirty="0" smtClean="0"/>
          </a:p>
          <a:p>
            <a:endParaRPr lang="en-ZA" dirty="0"/>
          </a:p>
        </p:txBody>
      </p:sp>
      <p:sp>
        <p:nvSpPr>
          <p:cNvPr id="4" name="Slide Number Placeholder 3"/>
          <p:cNvSpPr>
            <a:spLocks noGrp="1"/>
          </p:cNvSpPr>
          <p:nvPr>
            <p:ph type="sldNum" sz="quarter" idx="10"/>
          </p:nvPr>
        </p:nvSpPr>
        <p:spPr/>
        <p:txBody>
          <a:bodyPr/>
          <a:lstStyle/>
          <a:p>
            <a:fld id="{3B24ACBA-5C2A-4363-8949-72FD53EFE278}" type="slidenum">
              <a:rPr lang="en-ZA" smtClean="0"/>
              <a:pPr/>
              <a:t>5</a:t>
            </a:fld>
            <a:endParaRPr lang="en-Z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ZA" dirty="0" err="1" smtClean="0"/>
              <a:t>Mobicents</a:t>
            </a:r>
            <a:r>
              <a:rPr lang="en-ZA" dirty="0" smtClean="0"/>
              <a:t> is an open source voice over IP platform.</a:t>
            </a:r>
          </a:p>
          <a:p>
            <a:pPr eaLnBrk="1" hangingPunct="1"/>
            <a:endParaRPr lang="en-ZA" dirty="0" smtClean="0"/>
          </a:p>
          <a:p>
            <a:pPr eaLnBrk="1" hangingPunct="1"/>
            <a:r>
              <a:rPr lang="en-ZA" dirty="0" smtClean="0"/>
              <a:t>Certified for JAIN SLEE (Service logic Execution environment).</a:t>
            </a:r>
          </a:p>
          <a:p>
            <a:pPr eaLnBrk="1" hangingPunct="1"/>
            <a:r>
              <a:rPr lang="en-ZA" dirty="0" smtClean="0"/>
              <a:t>									#Jain SLEE Java standard for SLEE#</a:t>
            </a:r>
          </a:p>
          <a:p>
            <a:pPr eaLnBrk="1" hangingPunct="1"/>
            <a:endParaRPr lang="en-ZA" dirty="0" smtClean="0"/>
          </a:p>
          <a:p>
            <a:pPr eaLnBrk="1" hangingPunct="1"/>
            <a:r>
              <a:rPr lang="en-ZA" dirty="0" smtClean="0"/>
              <a:t>Hence </a:t>
            </a:r>
            <a:r>
              <a:rPr lang="en-ZA" dirty="0" err="1" smtClean="0"/>
              <a:t>mobicents</a:t>
            </a:r>
            <a:r>
              <a:rPr lang="en-ZA" dirty="0" smtClean="0"/>
              <a:t> is a standard approach in telecommunication industry.</a:t>
            </a:r>
          </a:p>
          <a:p>
            <a:pPr eaLnBrk="1" hangingPunct="1"/>
            <a:r>
              <a:rPr lang="en-ZA" dirty="0" smtClean="0"/>
              <a:t> </a:t>
            </a:r>
          </a:p>
          <a:p>
            <a:pPr eaLnBrk="1" hangingPunct="1"/>
            <a:endParaRPr lang="en-ZA" dirty="0" smtClean="0"/>
          </a:p>
          <a:p>
            <a:pPr eaLnBrk="1" hangingPunct="1"/>
            <a:r>
              <a:rPr lang="en-ZA" dirty="0" err="1" smtClean="0"/>
              <a:t>Mobicents</a:t>
            </a:r>
            <a:r>
              <a:rPr lang="en-ZA" dirty="0" smtClean="0"/>
              <a:t> allows the creation of  billing services and call control services.</a:t>
            </a:r>
          </a:p>
          <a:p>
            <a:pPr eaLnBrk="1" hangingPunct="1"/>
            <a:endParaRPr lang="en-ZA" dirty="0" smtClean="0"/>
          </a:p>
          <a:p>
            <a:pPr eaLnBrk="1" hangingPunct="1"/>
            <a:endParaRPr lang="en-ZA" dirty="0" smtClean="0"/>
          </a:p>
          <a:p>
            <a:pPr eaLnBrk="1" hangingPunct="1"/>
            <a:r>
              <a:rPr lang="en-ZA" dirty="0" smtClean="0"/>
              <a:t>Diameter SDK which is developed by Ericsson, based on diameter protocol. This tool allows for the development of systems which have real time billing. </a:t>
            </a:r>
          </a:p>
          <a:p>
            <a:endParaRPr lang="en-ZA" dirty="0"/>
          </a:p>
        </p:txBody>
      </p:sp>
      <p:sp>
        <p:nvSpPr>
          <p:cNvPr id="4" name="Slide Number Placeholder 3"/>
          <p:cNvSpPr>
            <a:spLocks noGrp="1"/>
          </p:cNvSpPr>
          <p:nvPr>
            <p:ph type="sldNum" sz="quarter" idx="10"/>
          </p:nvPr>
        </p:nvSpPr>
        <p:spPr/>
        <p:txBody>
          <a:bodyPr/>
          <a:lstStyle/>
          <a:p>
            <a:fld id="{3B24ACBA-5C2A-4363-8949-72FD53EFE278}" type="slidenum">
              <a:rPr lang="en-ZA" smtClean="0"/>
              <a:pPr/>
              <a:t>6</a:t>
            </a:fld>
            <a:endParaRPr lang="en-Z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ZA" dirty="0"/>
          </a:p>
        </p:txBody>
      </p:sp>
      <p:sp>
        <p:nvSpPr>
          <p:cNvPr id="4" name="Slide Number Placeholder 3"/>
          <p:cNvSpPr>
            <a:spLocks noGrp="1"/>
          </p:cNvSpPr>
          <p:nvPr>
            <p:ph type="sldNum" sz="quarter" idx="10"/>
          </p:nvPr>
        </p:nvSpPr>
        <p:spPr/>
        <p:txBody>
          <a:bodyPr/>
          <a:lstStyle/>
          <a:p>
            <a:fld id="{3B24ACBA-5C2A-4363-8949-72FD53EFE278}" type="slidenum">
              <a:rPr lang="en-ZA" smtClean="0"/>
              <a:pPr/>
              <a:t>8</a:t>
            </a:fld>
            <a:endParaRPr lang="en-Z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4" name="Picture 6" descr="Picture1.jpg"/>
          <p:cNvPicPr>
            <a:picLocks noChangeAspect="1"/>
          </p:cNvPicPr>
          <p:nvPr/>
        </p:nvPicPr>
        <p:blipFill>
          <a:blip r:embed="rId2"/>
          <a:srcRect b="34669"/>
          <a:stretch>
            <a:fillRect/>
          </a:stretch>
        </p:blipFill>
        <p:spPr bwMode="auto">
          <a:xfrm>
            <a:off x="1389063" y="0"/>
            <a:ext cx="7872412" cy="6858000"/>
          </a:xfrm>
          <a:prstGeom prst="rect">
            <a:avLst/>
          </a:prstGeom>
          <a:noFill/>
          <a:ln w="9525">
            <a:noFill/>
            <a:miter lim="800000"/>
            <a:headEnd/>
            <a:tailEnd/>
          </a:ln>
        </p:spPr>
      </p:pic>
      <p:sp>
        <p:nvSpPr>
          <p:cNvPr id="5"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fontAlgn="auto">
              <a:spcBef>
                <a:spcPts val="0"/>
              </a:spcBef>
              <a:spcAft>
                <a:spcPts val="0"/>
              </a:spcAft>
              <a:defRPr/>
            </a:pPr>
            <a:r>
              <a:rPr lang="de-DE" sz="1000">
                <a:latin typeface="+mn-lt"/>
                <a:cs typeface="+mn-cs"/>
              </a:rPr>
              <a:t>Page </a:t>
            </a:r>
            <a:r>
              <a:rPr lang="de-DE" sz="1000">
                <a:latin typeface="+mn-lt"/>
                <a:cs typeface="+mn-cs"/>
                <a:sym typeface="Wingdings" pitchFamily="2" charset="2"/>
              </a:rPr>
              <a:t></a:t>
            </a:r>
            <a:r>
              <a:rPr lang="de-DE" sz="1000">
                <a:latin typeface="+mn-lt"/>
                <a:cs typeface="+mn-cs"/>
              </a:rPr>
              <a:t> </a:t>
            </a:r>
            <a:fld id="{D682EB7D-6DAB-4374-B5D9-8881B3C2B3A6}" type="slidenum">
              <a:rPr lang="de-DE" sz="1000">
                <a:latin typeface="+mn-lt"/>
                <a:cs typeface="+mn-cs"/>
              </a:rPr>
              <a:pPr fontAlgn="auto">
                <a:spcBef>
                  <a:spcPts val="0"/>
                </a:spcBef>
                <a:spcAft>
                  <a:spcPts val="0"/>
                </a:spcAft>
                <a:defRPr/>
              </a:pPr>
              <a:t>‹#›</a:t>
            </a:fld>
            <a:endParaRPr lang="de-DE" sz="1000">
              <a:latin typeface="+mn-lt"/>
              <a:cs typeface="+mn-cs"/>
            </a:endParaRPr>
          </a:p>
        </p:txBody>
      </p:sp>
      <p:pic>
        <p:nvPicPr>
          <p:cNvPr id="6" name="Picture 8" descr="logoss08_portrait.jpg"/>
          <p:cNvPicPr>
            <a:picLocks noChangeAspect="1"/>
          </p:cNvPicPr>
          <p:nvPr/>
        </p:nvPicPr>
        <p:blipFill>
          <a:blip r:embed="rId3">
            <a:grayscl/>
          </a:blip>
          <a:srcRect/>
          <a:stretch>
            <a:fillRect/>
          </a:stretch>
        </p:blipFill>
        <p:spPr bwMode="auto">
          <a:xfrm>
            <a:off x="0" y="0"/>
            <a:ext cx="1404938" cy="4535488"/>
          </a:xfrm>
          <a:prstGeom prst="rect">
            <a:avLst/>
          </a:prstGeom>
          <a:noFill/>
          <a:ln w="9525">
            <a:noFill/>
            <a:miter lim="800000"/>
            <a:headEnd/>
            <a:tailEnd/>
          </a:ln>
        </p:spPr>
      </p:pic>
      <p:pic>
        <p:nvPicPr>
          <p:cNvPr id="7" name="Picture 9" descr="RUblack.jpg"/>
          <p:cNvPicPr>
            <a:picLocks noChangeAspect="1"/>
          </p:cNvPicPr>
          <p:nvPr/>
        </p:nvPicPr>
        <p:blipFill>
          <a:blip r:embed="rId4"/>
          <a:srcRect/>
          <a:stretch>
            <a:fillRect/>
          </a:stretch>
        </p:blipFill>
        <p:spPr bwMode="auto">
          <a:xfrm>
            <a:off x="73025" y="5902325"/>
            <a:ext cx="1260475" cy="708025"/>
          </a:xfrm>
          <a:prstGeom prst="rect">
            <a:avLst/>
          </a:prstGeom>
          <a:noFill/>
          <a:ln w="9525">
            <a:noFill/>
            <a:miter lim="800000"/>
            <a:headEnd/>
            <a:tailEnd/>
          </a:ln>
        </p:spPr>
      </p:pic>
      <p:pic>
        <p:nvPicPr>
          <p:cNvPr id="8" name="Picture 10" descr="Convergance.png"/>
          <p:cNvPicPr>
            <a:picLocks noChangeAspect="1"/>
          </p:cNvPicPr>
          <p:nvPr/>
        </p:nvPicPr>
        <p:blipFill>
          <a:blip r:embed="rId5"/>
          <a:srcRect/>
          <a:stretch>
            <a:fillRect/>
          </a:stretch>
        </p:blipFill>
        <p:spPr bwMode="auto">
          <a:xfrm>
            <a:off x="6623050" y="201613"/>
            <a:ext cx="2346325" cy="2339975"/>
          </a:xfrm>
          <a:prstGeom prst="rect">
            <a:avLst/>
          </a:prstGeom>
          <a:noFill/>
          <a:ln w="9525">
            <a:noFill/>
            <a:miter lim="800000"/>
            <a:headEnd/>
            <a:tailEnd/>
          </a:ln>
        </p:spPr>
      </p:pic>
      <p:sp>
        <p:nvSpPr>
          <p:cNvPr id="111633" name="Rectangle 7"/>
          <p:cNvSpPr>
            <a:spLocks noGrp="1" noChangeArrowheads="1"/>
          </p:cNvSpPr>
          <p:nvPr>
            <p:ph type="ctrTitle"/>
          </p:nvPr>
        </p:nvSpPr>
        <p:spPr>
          <a:xfrm>
            <a:off x="2118510" y="3779838"/>
            <a:ext cx="6889687" cy="1081087"/>
          </a:xfrm>
        </p:spPr>
        <p:txBody>
          <a:bodyPr anchor="b"/>
          <a:lstStyle>
            <a:lvl1pPr>
              <a:lnSpc>
                <a:spcPct val="110000"/>
              </a:lnSpc>
              <a:defRPr sz="2800"/>
            </a:lvl1pPr>
          </a:lstStyle>
          <a:p>
            <a:r>
              <a:rPr lang="en-US" smtClean="0"/>
              <a:t>Click to edit Master title style</a:t>
            </a:r>
            <a:endParaRPr lang="de-DE" dirty="0"/>
          </a:p>
        </p:txBody>
      </p:sp>
      <p:sp>
        <p:nvSpPr>
          <p:cNvPr id="111634" name="Rectangle 12"/>
          <p:cNvSpPr>
            <a:spLocks noGrp="1" noChangeArrowheads="1"/>
          </p:cNvSpPr>
          <p:nvPr>
            <p:ph type="subTitle" idx="1"/>
          </p:nvPr>
        </p:nvSpPr>
        <p:spPr bwMode="gray">
          <a:xfrm>
            <a:off x="2127563" y="4832350"/>
            <a:ext cx="6889688" cy="800100"/>
          </a:xfrm>
        </p:spPr>
        <p:txBody>
          <a:bodyPr tIns="45720" bIns="45720"/>
          <a:lstStyle>
            <a:lvl1pPr marL="0" indent="0">
              <a:buFont typeface="Wingdings" pitchFamily="2" charset="2"/>
              <a:buNone/>
              <a:defRPr sz="2400">
                <a:solidFill>
                  <a:schemeClr val="bg1"/>
                </a:solidFill>
              </a:defRPr>
            </a:lvl1pPr>
          </a:lstStyle>
          <a:p>
            <a:r>
              <a:rPr lang="en-US" smtClean="0"/>
              <a:t>Click to edit Master subtitle style</a:t>
            </a:r>
            <a:endParaRPr lang="de-DE" dirty="0"/>
          </a:p>
        </p:txBody>
      </p:sp>
      <p:sp>
        <p:nvSpPr>
          <p:cNvPr id="9" name="Rectangle 5"/>
          <p:cNvSpPr>
            <a:spLocks noGrp="1" noChangeArrowheads="1"/>
          </p:cNvSpPr>
          <p:nvPr>
            <p:ph type="ftr" sz="quarter" idx="10"/>
          </p:nvPr>
        </p:nvSpPr>
        <p:spPr>
          <a:xfrm>
            <a:off x="3124200" y="6245225"/>
            <a:ext cx="2895600" cy="476250"/>
          </a:xfrm>
        </p:spPr>
        <p:txBody>
          <a:bodyPr/>
          <a:lstStyle>
            <a:lvl1pPr>
              <a:defRPr/>
            </a:lvl1pPr>
          </a:lstStyle>
          <a:p>
            <a:pPr>
              <a:defRPr/>
            </a:pPr>
            <a:endParaRPr lang="en-Z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9725" y="566738"/>
            <a:ext cx="2130425" cy="523557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295275" y="566738"/>
            <a:ext cx="6242050" cy="5235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dirty="0"/>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295275" y="1489075"/>
            <a:ext cx="4186238"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33913" y="1489075"/>
            <a:ext cx="4186237" cy="43132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Z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Z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0603" name="Rectangle 11"/>
          <p:cNvSpPr>
            <a:spLocks noChangeArrowheads="1"/>
          </p:cNvSpPr>
          <p:nvPr/>
        </p:nvSpPr>
        <p:spPr bwMode="auto">
          <a:xfrm flipH="1">
            <a:off x="0" y="1052513"/>
            <a:ext cx="9144000" cy="5805487"/>
          </a:xfrm>
          <a:prstGeom prst="rect">
            <a:avLst/>
          </a:prstGeom>
          <a:gradFill rotWithShape="1">
            <a:gsLst>
              <a:gs pos="0">
                <a:srgbClr val="C0C0C0"/>
              </a:gs>
              <a:gs pos="100000">
                <a:srgbClr val="C0C0C0">
                  <a:gamma/>
                  <a:tint val="0"/>
                  <a:invGamma/>
                </a:srgbClr>
              </a:gs>
            </a:gsLst>
            <a:lin ang="0" scaled="1"/>
          </a:gradFill>
          <a:ln w="9525">
            <a:solidFill>
              <a:schemeClr val="tx1"/>
            </a:solidFill>
            <a:miter lim="800000"/>
            <a:headEnd/>
            <a:tailEnd/>
          </a:ln>
          <a:effectLst/>
        </p:spPr>
        <p:txBody>
          <a:bodyPr wrap="none" lIns="90000" tIns="46800" rIns="90000" bIns="46800" anchor="ctr"/>
          <a:lstStyle/>
          <a:p>
            <a:pPr fontAlgn="auto">
              <a:spcBef>
                <a:spcPts val="0"/>
              </a:spcBef>
              <a:spcAft>
                <a:spcPts val="0"/>
              </a:spcAft>
              <a:defRPr/>
            </a:pPr>
            <a:endParaRPr lang="en-ZA">
              <a:latin typeface="+mn-lt"/>
              <a:cs typeface="+mn-cs"/>
            </a:endParaRPr>
          </a:p>
        </p:txBody>
      </p:sp>
      <p:sp>
        <p:nvSpPr>
          <p:cNvPr id="1027" name="Rectangle 3"/>
          <p:cNvSpPr>
            <a:spLocks noGrp="1" noChangeArrowheads="1"/>
          </p:cNvSpPr>
          <p:nvPr>
            <p:ph type="body" idx="1"/>
          </p:nvPr>
        </p:nvSpPr>
        <p:spPr bwMode="auto">
          <a:xfrm>
            <a:off x="295275" y="1489075"/>
            <a:ext cx="8524875" cy="4313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10595" name="Rectangle 5"/>
          <p:cNvSpPr>
            <a:spLocks noGrp="1" noChangeArrowheads="1"/>
          </p:cNvSpPr>
          <p:nvPr>
            <p:ph type="ftr" sz="quarter" idx="3"/>
          </p:nvPr>
        </p:nvSpPr>
        <p:spPr bwMode="gray">
          <a:xfrm>
            <a:off x="3124200" y="6365875"/>
            <a:ext cx="2895600" cy="24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000" noProof="1">
                <a:solidFill>
                  <a:schemeClr val="bg1"/>
                </a:solidFill>
                <a:latin typeface="+mn-lt"/>
                <a:cs typeface="+mn-cs"/>
              </a:defRPr>
            </a:lvl1pPr>
          </a:lstStyle>
          <a:p>
            <a:pPr>
              <a:defRPr/>
            </a:pPr>
            <a:endParaRPr lang="en-ZA"/>
          </a:p>
        </p:txBody>
      </p:sp>
      <p:sp>
        <p:nvSpPr>
          <p:cNvPr id="110597" name="Rectangle 5"/>
          <p:cNvSpPr>
            <a:spLocks noChangeArrowheads="1"/>
          </p:cNvSpPr>
          <p:nvPr/>
        </p:nvSpPr>
        <p:spPr bwMode="gray">
          <a:xfrm>
            <a:off x="219075" y="6365875"/>
            <a:ext cx="1343025" cy="247650"/>
          </a:xfrm>
          <a:prstGeom prst="rect">
            <a:avLst/>
          </a:prstGeom>
          <a:noFill/>
          <a:ln w="9525">
            <a:noFill/>
            <a:miter lim="800000"/>
            <a:headEnd/>
            <a:tailEnd/>
          </a:ln>
        </p:spPr>
        <p:txBody>
          <a:bodyPr/>
          <a:lstStyle/>
          <a:p>
            <a:pPr fontAlgn="auto">
              <a:spcBef>
                <a:spcPts val="0"/>
              </a:spcBef>
              <a:spcAft>
                <a:spcPts val="0"/>
              </a:spcAft>
              <a:defRPr/>
            </a:pPr>
            <a:r>
              <a:rPr lang="de-DE" sz="1000">
                <a:latin typeface="+mn-lt"/>
                <a:cs typeface="+mn-cs"/>
              </a:rPr>
              <a:t>Page </a:t>
            </a:r>
            <a:r>
              <a:rPr lang="de-DE" sz="1000">
                <a:latin typeface="+mn-lt"/>
                <a:cs typeface="+mn-cs"/>
                <a:sym typeface="Wingdings" pitchFamily="2" charset="2"/>
              </a:rPr>
              <a:t></a:t>
            </a:r>
            <a:r>
              <a:rPr lang="de-DE" sz="1000">
                <a:latin typeface="+mn-lt"/>
                <a:cs typeface="+mn-cs"/>
              </a:rPr>
              <a:t> </a:t>
            </a:r>
            <a:fld id="{D94436BE-FC6E-4C1B-B324-B88FD01452BA}" type="slidenum">
              <a:rPr lang="de-DE" sz="1000">
                <a:latin typeface="+mn-lt"/>
                <a:cs typeface="+mn-cs"/>
              </a:rPr>
              <a:pPr fontAlgn="auto">
                <a:spcBef>
                  <a:spcPts val="0"/>
                </a:spcBef>
                <a:spcAft>
                  <a:spcPts val="0"/>
                </a:spcAft>
                <a:defRPr/>
              </a:pPr>
              <a:t>‹#›</a:t>
            </a:fld>
            <a:endParaRPr lang="de-DE" sz="1000">
              <a:latin typeface="+mn-lt"/>
              <a:cs typeface="+mn-cs"/>
            </a:endParaRPr>
          </a:p>
        </p:txBody>
      </p:sp>
      <p:sp>
        <p:nvSpPr>
          <p:cNvPr id="1030" name="Rectangle 7"/>
          <p:cNvSpPr>
            <a:spLocks noGrp="1" noChangeArrowheads="1"/>
          </p:cNvSpPr>
          <p:nvPr>
            <p:ph type="title"/>
          </p:nvPr>
        </p:nvSpPr>
        <p:spPr bwMode="gray">
          <a:xfrm>
            <a:off x="300038" y="566738"/>
            <a:ext cx="8520112" cy="6477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de-DE" smtClean="0"/>
              <a:t>Klicken Sie, um das Titelformat zu bearbeiten</a:t>
            </a:r>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rtl="0" fontAlgn="base">
        <a:lnSpc>
          <a:spcPct val="90000"/>
        </a:lnSpc>
        <a:spcBef>
          <a:spcPct val="0"/>
        </a:spcBef>
        <a:spcAft>
          <a:spcPct val="0"/>
        </a:spcAft>
        <a:defRPr sz="2200" b="1">
          <a:solidFill>
            <a:schemeClr val="bg1"/>
          </a:solidFill>
          <a:latin typeface="+mj-lt"/>
          <a:ea typeface="+mj-ea"/>
          <a:cs typeface="+mj-cs"/>
        </a:defRPr>
      </a:lvl1pPr>
      <a:lvl2pPr algn="l" rtl="0" fontAlgn="base">
        <a:lnSpc>
          <a:spcPct val="90000"/>
        </a:lnSpc>
        <a:spcBef>
          <a:spcPct val="0"/>
        </a:spcBef>
        <a:spcAft>
          <a:spcPct val="0"/>
        </a:spcAft>
        <a:defRPr sz="2200" b="1">
          <a:solidFill>
            <a:schemeClr val="bg1"/>
          </a:solidFill>
          <a:latin typeface="Arial" charset="0"/>
          <a:cs typeface="Arial" charset="0"/>
        </a:defRPr>
      </a:lvl2pPr>
      <a:lvl3pPr algn="l" rtl="0" fontAlgn="base">
        <a:lnSpc>
          <a:spcPct val="90000"/>
        </a:lnSpc>
        <a:spcBef>
          <a:spcPct val="0"/>
        </a:spcBef>
        <a:spcAft>
          <a:spcPct val="0"/>
        </a:spcAft>
        <a:defRPr sz="2200" b="1">
          <a:solidFill>
            <a:schemeClr val="bg1"/>
          </a:solidFill>
          <a:latin typeface="Arial" charset="0"/>
          <a:cs typeface="Arial" charset="0"/>
        </a:defRPr>
      </a:lvl3pPr>
      <a:lvl4pPr algn="l" rtl="0" fontAlgn="base">
        <a:lnSpc>
          <a:spcPct val="90000"/>
        </a:lnSpc>
        <a:spcBef>
          <a:spcPct val="0"/>
        </a:spcBef>
        <a:spcAft>
          <a:spcPct val="0"/>
        </a:spcAft>
        <a:defRPr sz="2200" b="1">
          <a:solidFill>
            <a:schemeClr val="bg1"/>
          </a:solidFill>
          <a:latin typeface="Arial" charset="0"/>
          <a:cs typeface="Arial" charset="0"/>
        </a:defRPr>
      </a:lvl4pPr>
      <a:lvl5pPr algn="l" rtl="0" fontAlgn="base">
        <a:lnSpc>
          <a:spcPct val="90000"/>
        </a:lnSpc>
        <a:spcBef>
          <a:spcPct val="0"/>
        </a:spcBef>
        <a:spcAft>
          <a:spcPct val="0"/>
        </a:spcAft>
        <a:defRPr sz="2200" b="1">
          <a:solidFill>
            <a:schemeClr val="bg1"/>
          </a:solidFill>
          <a:latin typeface="Arial" charset="0"/>
          <a:cs typeface="Arial" charset="0"/>
        </a:defRPr>
      </a:lvl5pPr>
      <a:lvl6pPr marL="457200" algn="l" rtl="0" eaLnBrk="1" fontAlgn="base" hangingPunct="1">
        <a:lnSpc>
          <a:spcPct val="90000"/>
        </a:lnSpc>
        <a:spcBef>
          <a:spcPct val="0"/>
        </a:spcBef>
        <a:spcAft>
          <a:spcPct val="0"/>
        </a:spcAft>
        <a:defRPr sz="2200" b="1">
          <a:solidFill>
            <a:schemeClr val="bg1"/>
          </a:solidFill>
          <a:latin typeface="Arial" charset="0"/>
          <a:cs typeface="Arial" charset="0"/>
        </a:defRPr>
      </a:lvl6pPr>
      <a:lvl7pPr marL="914400" algn="l" rtl="0" eaLnBrk="1" fontAlgn="base" hangingPunct="1">
        <a:lnSpc>
          <a:spcPct val="90000"/>
        </a:lnSpc>
        <a:spcBef>
          <a:spcPct val="0"/>
        </a:spcBef>
        <a:spcAft>
          <a:spcPct val="0"/>
        </a:spcAft>
        <a:defRPr sz="2200" b="1">
          <a:solidFill>
            <a:schemeClr val="bg1"/>
          </a:solidFill>
          <a:latin typeface="Arial" charset="0"/>
          <a:cs typeface="Arial" charset="0"/>
        </a:defRPr>
      </a:lvl7pPr>
      <a:lvl8pPr marL="1371600" algn="l" rtl="0" eaLnBrk="1" fontAlgn="base" hangingPunct="1">
        <a:lnSpc>
          <a:spcPct val="90000"/>
        </a:lnSpc>
        <a:spcBef>
          <a:spcPct val="0"/>
        </a:spcBef>
        <a:spcAft>
          <a:spcPct val="0"/>
        </a:spcAft>
        <a:defRPr sz="2200" b="1">
          <a:solidFill>
            <a:schemeClr val="bg1"/>
          </a:solidFill>
          <a:latin typeface="Arial" charset="0"/>
          <a:cs typeface="Arial" charset="0"/>
        </a:defRPr>
      </a:lvl8pPr>
      <a:lvl9pPr marL="1828800" algn="l" rtl="0" eaLnBrk="1" fontAlgn="base" hangingPunct="1">
        <a:lnSpc>
          <a:spcPct val="90000"/>
        </a:lnSpc>
        <a:spcBef>
          <a:spcPct val="0"/>
        </a:spcBef>
        <a:spcAft>
          <a:spcPct val="0"/>
        </a:spcAft>
        <a:defRPr sz="2200" b="1">
          <a:solidFill>
            <a:schemeClr val="bg1"/>
          </a:solidFill>
          <a:latin typeface="Arial" charset="0"/>
          <a:cs typeface="Arial" charset="0"/>
        </a:defRPr>
      </a:lvl9pPr>
    </p:titleStyle>
    <p:bodyStyle>
      <a:lvl1pPr marL="180975" indent="-180975" algn="l" rtl="0" fontAlgn="base">
        <a:spcBef>
          <a:spcPct val="0"/>
        </a:spcBef>
        <a:spcAft>
          <a:spcPct val="40000"/>
        </a:spcAft>
        <a:buFont typeface="Wingdings" pitchFamily="2" charset="2"/>
        <a:buChar char="§"/>
        <a:defRPr sz="2000">
          <a:solidFill>
            <a:schemeClr val="tx1"/>
          </a:solidFill>
          <a:latin typeface="+mn-lt"/>
          <a:ea typeface="+mn-ea"/>
          <a:cs typeface="+mn-cs"/>
        </a:defRPr>
      </a:lvl1pPr>
      <a:lvl2pPr marL="444500" indent="-261938" algn="l" rtl="0" fontAlgn="base">
        <a:spcBef>
          <a:spcPct val="0"/>
        </a:spcBef>
        <a:spcAft>
          <a:spcPct val="40000"/>
        </a:spcAft>
        <a:buChar char="–"/>
        <a:defRPr>
          <a:solidFill>
            <a:schemeClr val="tx1"/>
          </a:solidFill>
          <a:latin typeface="+mn-lt"/>
          <a:cs typeface="+mn-cs"/>
        </a:defRPr>
      </a:lvl2pPr>
      <a:lvl3pPr marL="720725" indent="-274638" algn="l" rtl="0" fontAlgn="base">
        <a:spcBef>
          <a:spcPct val="0"/>
        </a:spcBef>
        <a:spcAft>
          <a:spcPct val="40000"/>
        </a:spcAft>
        <a:buChar char="•"/>
        <a:defRPr>
          <a:solidFill>
            <a:schemeClr val="tx1"/>
          </a:solidFill>
          <a:latin typeface="+mn-lt"/>
          <a:cs typeface="+mn-cs"/>
        </a:defRPr>
      </a:lvl3pPr>
      <a:lvl4pPr marL="987425" indent="-265113" algn="l" rtl="0" fontAlgn="base">
        <a:spcBef>
          <a:spcPct val="0"/>
        </a:spcBef>
        <a:spcAft>
          <a:spcPct val="40000"/>
        </a:spcAft>
        <a:buChar char="–"/>
        <a:defRPr>
          <a:solidFill>
            <a:schemeClr val="tx1"/>
          </a:solidFill>
          <a:latin typeface="+mn-lt"/>
          <a:cs typeface="+mn-cs"/>
        </a:defRPr>
      </a:lvl4pPr>
      <a:lvl5pPr marL="1254125" indent="-265113" algn="l" rtl="0" fontAlgn="base">
        <a:spcBef>
          <a:spcPct val="0"/>
        </a:spcBef>
        <a:spcAft>
          <a:spcPct val="40000"/>
        </a:spcAft>
        <a:buChar char="»"/>
        <a:defRPr>
          <a:solidFill>
            <a:schemeClr val="tx1"/>
          </a:solidFill>
          <a:latin typeface="+mn-lt"/>
          <a:cs typeface="+mn-cs"/>
        </a:defRPr>
      </a:lvl5pPr>
      <a:lvl6pPr marL="1711325" indent="-265113" algn="l" rtl="0" eaLnBrk="1" fontAlgn="base" hangingPunct="1">
        <a:spcBef>
          <a:spcPct val="0"/>
        </a:spcBef>
        <a:spcAft>
          <a:spcPct val="40000"/>
        </a:spcAft>
        <a:buChar char="»"/>
        <a:defRPr>
          <a:solidFill>
            <a:schemeClr val="tx1"/>
          </a:solidFill>
          <a:latin typeface="+mn-lt"/>
          <a:cs typeface="+mn-cs"/>
        </a:defRPr>
      </a:lvl6pPr>
      <a:lvl7pPr marL="2168525" indent="-265113" algn="l" rtl="0" eaLnBrk="1" fontAlgn="base" hangingPunct="1">
        <a:spcBef>
          <a:spcPct val="0"/>
        </a:spcBef>
        <a:spcAft>
          <a:spcPct val="40000"/>
        </a:spcAft>
        <a:buChar char="»"/>
        <a:defRPr>
          <a:solidFill>
            <a:schemeClr val="tx1"/>
          </a:solidFill>
          <a:latin typeface="+mn-lt"/>
          <a:cs typeface="+mn-cs"/>
        </a:defRPr>
      </a:lvl7pPr>
      <a:lvl8pPr marL="2625725" indent="-265113" algn="l" rtl="0" eaLnBrk="1" fontAlgn="base" hangingPunct="1">
        <a:spcBef>
          <a:spcPct val="0"/>
        </a:spcBef>
        <a:spcAft>
          <a:spcPct val="40000"/>
        </a:spcAft>
        <a:buChar char="»"/>
        <a:defRPr>
          <a:solidFill>
            <a:schemeClr val="tx1"/>
          </a:solidFill>
          <a:latin typeface="+mn-lt"/>
          <a:cs typeface="+mn-cs"/>
        </a:defRPr>
      </a:lvl8pPr>
      <a:lvl9pPr marL="3082925" indent="-265113" algn="l" rtl="0" eaLnBrk="1" fontAlgn="base" hangingPunct="1">
        <a:spcBef>
          <a:spcPct val="0"/>
        </a:spcBef>
        <a:spcAft>
          <a:spcPct val="4000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2117725" y="3779838"/>
            <a:ext cx="6889750" cy="1081087"/>
          </a:xfrm>
        </p:spPr>
        <p:txBody>
          <a:bodyPr/>
          <a:lstStyle/>
          <a:p>
            <a:r>
              <a:rPr lang="en-ZA" dirty="0" smtClean="0"/>
              <a:t>Honours Project</a:t>
            </a:r>
          </a:p>
        </p:txBody>
      </p:sp>
      <p:sp>
        <p:nvSpPr>
          <p:cNvPr id="3075" name="Subtitle 2"/>
          <p:cNvSpPr>
            <a:spLocks noGrp="1"/>
          </p:cNvSpPr>
          <p:nvPr>
            <p:ph type="subTitle" idx="1"/>
          </p:nvPr>
        </p:nvSpPr>
        <p:spPr>
          <a:xfrm>
            <a:off x="2127250" y="4832350"/>
            <a:ext cx="6873906" cy="1025542"/>
          </a:xfrm>
        </p:spPr>
        <p:txBody>
          <a:bodyPr/>
          <a:lstStyle/>
          <a:p>
            <a:r>
              <a:rPr lang="en-ZA" dirty="0" smtClean="0"/>
              <a:t>Name: Moses T </a:t>
            </a:r>
            <a:r>
              <a:rPr lang="en-ZA" dirty="0" err="1" smtClean="0"/>
              <a:t>Nkhumeleni</a:t>
            </a:r>
            <a:endParaRPr lang="en-ZA" dirty="0" smtClean="0"/>
          </a:p>
          <a:p>
            <a:r>
              <a:rPr lang="en-ZA" dirty="0" smtClean="0"/>
              <a:t>Degree: Bachelor of Business Science 4</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ZA" sz="2800" dirty="0" smtClean="0"/>
              <a:t>Research Topic</a:t>
            </a:r>
          </a:p>
        </p:txBody>
      </p:sp>
      <p:sp>
        <p:nvSpPr>
          <p:cNvPr id="4099" name="Content Placeholder 2"/>
          <p:cNvSpPr>
            <a:spLocks noGrp="1"/>
          </p:cNvSpPr>
          <p:nvPr>
            <p:ph idx="1"/>
          </p:nvPr>
        </p:nvSpPr>
        <p:spPr/>
        <p:txBody>
          <a:bodyPr/>
          <a:lstStyle/>
          <a:p>
            <a:r>
              <a:rPr lang="en-ZA" sz="2800" dirty="0" smtClean="0"/>
              <a:t>Title: </a:t>
            </a:r>
            <a:r>
              <a:rPr lang="en-GB" sz="2800" dirty="0" smtClean="0"/>
              <a:t>The development of </a:t>
            </a:r>
            <a:r>
              <a:rPr lang="en-GB" sz="2800" dirty="0" err="1" smtClean="0"/>
              <a:t>Mobicents</a:t>
            </a:r>
            <a:r>
              <a:rPr lang="en-GB" sz="2800" dirty="0" smtClean="0"/>
              <a:t>-based billing system and a new billing framework.</a:t>
            </a:r>
          </a:p>
          <a:p>
            <a:r>
              <a:rPr lang="en-ZA" sz="2800" dirty="0" smtClean="0"/>
              <a:t>Supervisors</a:t>
            </a:r>
          </a:p>
          <a:p>
            <a:pPr lvl="1"/>
            <a:r>
              <a:rPr lang="en-GB" sz="2400" dirty="0" smtClean="0"/>
              <a:t>Professor Alfredo </a:t>
            </a:r>
            <a:r>
              <a:rPr lang="en-GB" sz="2400" dirty="0" err="1" smtClean="0"/>
              <a:t>Terzoli</a:t>
            </a:r>
            <a:endParaRPr lang="en-GB" sz="2400" dirty="0" smtClean="0"/>
          </a:p>
          <a:p>
            <a:pPr lvl="1"/>
            <a:r>
              <a:rPr lang="en-ZA" sz="2400" dirty="0" smtClean="0"/>
              <a:t>Mr </a:t>
            </a:r>
            <a:r>
              <a:rPr lang="en-ZA" sz="2400" dirty="0" err="1" smtClean="0"/>
              <a:t>Mosiuoa</a:t>
            </a:r>
            <a:r>
              <a:rPr lang="en-ZA" sz="2400" dirty="0" smtClean="0"/>
              <a:t> </a:t>
            </a:r>
            <a:r>
              <a:rPr lang="en-ZA" sz="2400" dirty="0" err="1" smtClean="0"/>
              <a:t>Tsietsi</a:t>
            </a:r>
            <a:endParaRPr lang="en-GB" sz="2400" dirty="0" smtClean="0"/>
          </a:p>
          <a:p>
            <a:endParaRPr lang="en-ZA"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Background Information</a:t>
            </a:r>
            <a:endParaRPr lang="en-ZA" sz="2800" dirty="0"/>
          </a:p>
        </p:txBody>
      </p:sp>
      <p:sp>
        <p:nvSpPr>
          <p:cNvPr id="3" name="Content Placeholder 2"/>
          <p:cNvSpPr>
            <a:spLocks noGrp="1"/>
          </p:cNvSpPr>
          <p:nvPr>
            <p:ph idx="1"/>
          </p:nvPr>
        </p:nvSpPr>
        <p:spPr/>
        <p:txBody>
          <a:bodyPr/>
          <a:lstStyle/>
          <a:p>
            <a:r>
              <a:rPr lang="en-ZA" sz="2800" dirty="0" smtClean="0"/>
              <a:t>Services offered by convergence group</a:t>
            </a:r>
          </a:p>
          <a:p>
            <a:pPr lvl="1"/>
            <a:r>
              <a:rPr lang="en-ZA" sz="2400" dirty="0" smtClean="0"/>
              <a:t>IPTV, Video on demand, Voice services, Location based Services</a:t>
            </a:r>
          </a:p>
          <a:p>
            <a:r>
              <a:rPr lang="en-ZA" sz="2800" dirty="0" smtClean="0"/>
              <a:t>Traditional strategies of billing are unsatisfactory.</a:t>
            </a:r>
          </a:p>
          <a:p>
            <a:r>
              <a:rPr lang="en-ZA" sz="2800" dirty="0" smtClean="0"/>
              <a:t>Innovative ways of billing these services is required.</a:t>
            </a:r>
          </a:p>
          <a:p>
            <a:pPr lvl="1"/>
            <a:r>
              <a:rPr lang="en-ZA" sz="2600" dirty="0" smtClean="0"/>
              <a:t>e.g. Location based services</a:t>
            </a:r>
          </a:p>
          <a:p>
            <a:r>
              <a:rPr lang="en-ZA" sz="2800" dirty="0" smtClean="0"/>
              <a:t>Billing strategies</a:t>
            </a:r>
          </a:p>
          <a:p>
            <a:pPr lvl="1"/>
            <a:r>
              <a:rPr lang="en-ZA" sz="2600" dirty="0" smtClean="0"/>
              <a:t>Volume based, time based, subscription based</a:t>
            </a:r>
          </a:p>
          <a:p>
            <a:endParaRPr lang="en-Z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Project Aim</a:t>
            </a:r>
            <a:endParaRPr lang="en-ZA" sz="2800" dirty="0"/>
          </a:p>
        </p:txBody>
      </p:sp>
      <p:sp>
        <p:nvSpPr>
          <p:cNvPr id="3" name="Content Placeholder 2"/>
          <p:cNvSpPr>
            <a:spLocks noGrp="1"/>
          </p:cNvSpPr>
          <p:nvPr>
            <p:ph idx="1"/>
          </p:nvPr>
        </p:nvSpPr>
        <p:spPr/>
        <p:txBody>
          <a:bodyPr/>
          <a:lstStyle/>
          <a:p>
            <a:pPr lvl="1">
              <a:buFont typeface="Arial" charset="0"/>
              <a:buChar char="•"/>
            </a:pPr>
            <a:r>
              <a:rPr lang="en-ZA" sz="2400" dirty="0" smtClean="0"/>
              <a:t>Develop a billing system</a:t>
            </a:r>
          </a:p>
          <a:p>
            <a:pPr lvl="1">
              <a:buFont typeface="Arial" charset="0"/>
              <a:buChar char="•"/>
            </a:pPr>
            <a:r>
              <a:rPr lang="en-ZA" sz="2400" dirty="0" smtClean="0"/>
              <a:t>Investigate the new paradigms of billing</a:t>
            </a:r>
          </a:p>
          <a:p>
            <a:pPr lvl="1">
              <a:buFont typeface="Arial" charset="0"/>
              <a:buChar char="•"/>
            </a:pPr>
            <a:r>
              <a:rPr lang="en-ZA" sz="2400" dirty="0" smtClean="0"/>
              <a:t>Produce a suitable billing framework</a:t>
            </a:r>
          </a:p>
          <a:p>
            <a:endParaRPr lang="en-ZA" dirty="0"/>
          </a:p>
        </p:txBody>
      </p:sp>
      <p:pic>
        <p:nvPicPr>
          <p:cNvPr id="4" name="Picture 4"/>
          <p:cNvPicPr>
            <a:picLocks noChangeAspect="1" noChangeArrowheads="1"/>
          </p:cNvPicPr>
          <p:nvPr/>
        </p:nvPicPr>
        <p:blipFill>
          <a:blip r:embed="rId3"/>
          <a:srcRect/>
          <a:stretch>
            <a:fillRect/>
          </a:stretch>
        </p:blipFill>
        <p:spPr bwMode="auto">
          <a:xfrm>
            <a:off x="3286116" y="3071810"/>
            <a:ext cx="2476743" cy="250033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Other Tools</a:t>
            </a:r>
            <a:endParaRPr lang="en-ZA" sz="2800" dirty="0"/>
          </a:p>
        </p:txBody>
      </p:sp>
      <p:sp>
        <p:nvSpPr>
          <p:cNvPr id="3" name="Content Placeholder 2"/>
          <p:cNvSpPr>
            <a:spLocks noGrp="1"/>
          </p:cNvSpPr>
          <p:nvPr>
            <p:ph idx="1"/>
          </p:nvPr>
        </p:nvSpPr>
        <p:spPr/>
        <p:txBody>
          <a:bodyPr/>
          <a:lstStyle/>
          <a:p>
            <a:r>
              <a:rPr lang="en-ZA" dirty="0" smtClean="0"/>
              <a:t>A2Billing</a:t>
            </a:r>
          </a:p>
          <a:p>
            <a:pPr lvl="1"/>
            <a:r>
              <a:rPr lang="en-ZA" dirty="0" smtClean="0"/>
              <a:t>Focused on post paid and prepaid billing</a:t>
            </a:r>
          </a:p>
          <a:p>
            <a:pPr lvl="1"/>
            <a:r>
              <a:rPr lang="en-ZA" dirty="0" smtClean="0"/>
              <a:t>Mainly for voice services billing</a:t>
            </a:r>
            <a:endParaRPr lang="en-GB" dirty="0" smtClean="0"/>
          </a:p>
          <a:p>
            <a:endParaRPr lang="en-ZA" dirty="0"/>
          </a:p>
        </p:txBody>
      </p:sp>
      <p:pic>
        <p:nvPicPr>
          <p:cNvPr id="4" name="Picture 4"/>
          <p:cNvPicPr>
            <a:picLocks noChangeAspect="1" noChangeArrowheads="1"/>
          </p:cNvPicPr>
          <p:nvPr/>
        </p:nvPicPr>
        <p:blipFill>
          <a:blip r:embed="rId3"/>
          <a:srcRect/>
          <a:stretch>
            <a:fillRect/>
          </a:stretch>
        </p:blipFill>
        <p:spPr bwMode="auto">
          <a:xfrm>
            <a:off x="6000760" y="1571612"/>
            <a:ext cx="2500315" cy="1000132"/>
          </a:xfrm>
          <a:prstGeom prst="rect">
            <a:avLst/>
          </a:prstGeom>
          <a:noFill/>
          <a:ln w="9525">
            <a:noFill/>
            <a:miter lim="800000"/>
            <a:headEnd/>
            <a:tailEnd/>
          </a:ln>
        </p:spPr>
      </p:pic>
      <p:pic>
        <p:nvPicPr>
          <p:cNvPr id="5" name="Picture 5" descr="untitled"/>
          <p:cNvPicPr>
            <a:picLocks noChangeAspect="1" noChangeArrowheads="1"/>
          </p:cNvPicPr>
          <p:nvPr/>
        </p:nvPicPr>
        <p:blipFill>
          <a:blip r:embed="rId4"/>
          <a:srcRect/>
          <a:stretch>
            <a:fillRect/>
          </a:stretch>
        </p:blipFill>
        <p:spPr bwMode="auto">
          <a:xfrm>
            <a:off x="500034" y="3071810"/>
            <a:ext cx="7820025" cy="3246438"/>
          </a:xfrm>
          <a:prstGeom prst="rect">
            <a:avLst/>
          </a:prstGeom>
          <a:solidFill>
            <a:schemeClr val="tx1"/>
          </a:solidFill>
          <a:ln w="9525">
            <a:solidFill>
              <a:schemeClr val="tx1"/>
            </a:solid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dirty="0" smtClean="0"/>
              <a:t>Tools used</a:t>
            </a:r>
            <a:endParaRPr lang="en-ZA" sz="2800" dirty="0"/>
          </a:p>
        </p:txBody>
      </p:sp>
      <p:sp>
        <p:nvSpPr>
          <p:cNvPr id="4" name="Rectangle 3"/>
          <p:cNvSpPr>
            <a:spLocks noGrp="1" noChangeArrowheads="1"/>
          </p:cNvSpPr>
          <p:nvPr>
            <p:ph idx="1"/>
          </p:nvPr>
        </p:nvSpPr>
        <p:spPr/>
        <p:txBody>
          <a:bodyPr/>
          <a:lstStyle/>
          <a:p>
            <a:r>
              <a:rPr lang="en-ZA" dirty="0" smtClean="0"/>
              <a:t> </a:t>
            </a:r>
          </a:p>
          <a:p>
            <a:pPr lvl="1"/>
            <a:r>
              <a:rPr lang="en-ZA" dirty="0" smtClean="0"/>
              <a:t>Open source</a:t>
            </a:r>
          </a:p>
          <a:p>
            <a:pPr lvl="1"/>
            <a:r>
              <a:rPr lang="en-ZA" dirty="0" smtClean="0"/>
              <a:t>Certified for JAIN SLEE</a:t>
            </a:r>
          </a:p>
          <a:p>
            <a:pPr lvl="1"/>
            <a:r>
              <a:rPr lang="en-ZA" dirty="0" smtClean="0"/>
              <a:t>Allows creation of billing and call control services</a:t>
            </a:r>
          </a:p>
          <a:p>
            <a:r>
              <a:rPr lang="en-ZA" dirty="0" smtClean="0"/>
              <a:t>Diameter charging SDK</a:t>
            </a:r>
          </a:p>
          <a:p>
            <a:pPr lvl="1"/>
            <a:r>
              <a:rPr lang="en-ZA" dirty="0" smtClean="0"/>
              <a:t>Used to incorporate billing into systems</a:t>
            </a:r>
          </a:p>
          <a:p>
            <a:pPr lvl="1"/>
            <a:r>
              <a:rPr lang="en-ZA" dirty="0" smtClean="0"/>
              <a:t>Developed by Ericsson </a:t>
            </a:r>
            <a:endParaRPr lang="en-GB" dirty="0" smtClean="0"/>
          </a:p>
        </p:txBody>
      </p:sp>
      <p:pic>
        <p:nvPicPr>
          <p:cNvPr id="5" name="Picture 4"/>
          <p:cNvPicPr>
            <a:picLocks noChangeAspect="1" noChangeArrowheads="1"/>
          </p:cNvPicPr>
          <p:nvPr/>
        </p:nvPicPr>
        <p:blipFill>
          <a:blip r:embed="rId3"/>
          <a:srcRect/>
          <a:stretch>
            <a:fillRect/>
          </a:stretch>
        </p:blipFill>
        <p:spPr bwMode="auto">
          <a:xfrm>
            <a:off x="714348" y="1357298"/>
            <a:ext cx="2808287" cy="571504"/>
          </a:xfrm>
          <a:prstGeom prst="rect">
            <a:avLst/>
          </a:prstGeom>
          <a:noFill/>
          <a:ln w="9525">
            <a:noFill/>
            <a:miter lim="800000"/>
            <a:headEnd/>
            <a:tailEnd/>
          </a:ln>
        </p:spPr>
      </p:pic>
      <p:pic>
        <p:nvPicPr>
          <p:cNvPr id="6" name="Picture 6" descr="DukeJAINSLEE.gif"/>
          <p:cNvPicPr>
            <a:picLocks noChangeAspect="1"/>
          </p:cNvPicPr>
          <p:nvPr/>
        </p:nvPicPr>
        <p:blipFill>
          <a:blip r:embed="rId4"/>
          <a:srcRect/>
          <a:stretch>
            <a:fillRect/>
          </a:stretch>
        </p:blipFill>
        <p:spPr bwMode="auto">
          <a:xfrm>
            <a:off x="6429388" y="1785926"/>
            <a:ext cx="1285875" cy="150019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Traditional billing is unsatisfactory</a:t>
            </a:r>
          </a:p>
          <a:p>
            <a:r>
              <a:rPr lang="en-US" dirty="0" smtClean="0"/>
              <a:t>Innovative billing strategy required.</a:t>
            </a:r>
          </a:p>
          <a:p>
            <a:r>
              <a:rPr lang="en-US" dirty="0" smtClean="0"/>
              <a:t>The tools used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571480"/>
            <a:ext cx="8520112" cy="647700"/>
          </a:xfrm>
        </p:spPr>
        <p:txBody>
          <a:bodyPr/>
          <a:lstStyle/>
          <a:p>
            <a:r>
              <a:rPr lang="en-ZA" sz="2800" dirty="0" smtClean="0"/>
              <a:t>Questions</a:t>
            </a:r>
            <a:r>
              <a:rPr lang="en-ZA" dirty="0" smtClean="0"/>
              <a:t> </a:t>
            </a:r>
            <a:endParaRPr lang="en-ZA" dirty="0"/>
          </a:p>
        </p:txBody>
      </p:sp>
      <p:pic>
        <p:nvPicPr>
          <p:cNvPr id="4" name="Content Placeholder 3" descr="d:\Documents and Settings\admin\My Documents\My Pictures\Microsoft Clip Organizer\j0431512.png"/>
          <p:cNvPicPr>
            <a:picLocks noGrp="1" noChangeAspect="1" noChangeArrowheads="1"/>
          </p:cNvPicPr>
          <p:nvPr>
            <p:ph idx="1"/>
          </p:nvPr>
        </p:nvPicPr>
        <p:blipFill>
          <a:blip r:embed="rId3"/>
          <a:srcRect/>
          <a:stretch>
            <a:fillRect/>
          </a:stretch>
        </p:blipFill>
        <p:spPr bwMode="auto">
          <a:xfrm>
            <a:off x="3643426" y="2731408"/>
            <a:ext cx="1828572" cy="182857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vergance">
  <a:themeElements>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fontScheme name="Standard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4C7013"/>
        </a:dk2>
        <a:lt2>
          <a:srgbClr val="0061B2"/>
        </a:lt2>
        <a:accent1>
          <a:srgbClr val="FEA501"/>
        </a:accent1>
        <a:accent2>
          <a:srgbClr val="C8A058"/>
        </a:accent2>
        <a:accent3>
          <a:srgbClr val="FFFFFF"/>
        </a:accent3>
        <a:accent4>
          <a:srgbClr val="000000"/>
        </a:accent4>
        <a:accent5>
          <a:srgbClr val="FECFAA"/>
        </a:accent5>
        <a:accent6>
          <a:srgbClr val="B5914F"/>
        </a:accent6>
        <a:hlink>
          <a:srgbClr val="C40505"/>
        </a:hlink>
        <a:folHlink>
          <a:srgbClr val="9191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Covergence</Template>
  <TotalTime>294</TotalTime>
  <Words>511</Words>
  <Application>Microsoft Office PowerPoint</Application>
  <PresentationFormat>On-screen Show (4:3)</PresentationFormat>
  <Paragraphs>81</Paragraphs>
  <Slides>8</Slides>
  <Notes>7</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Convergance</vt:lpstr>
      <vt:lpstr>Honours Project</vt:lpstr>
      <vt:lpstr>Research Topic</vt:lpstr>
      <vt:lpstr>Background Information</vt:lpstr>
      <vt:lpstr>Project Aim</vt:lpstr>
      <vt:lpstr>Other Tools</vt:lpstr>
      <vt:lpstr>Tools used</vt:lpstr>
      <vt:lpstr>Conclusion</vt:lpstr>
      <vt:lpstr>Questions </vt:lpstr>
    </vt:vector>
  </TitlesOfParts>
  <Company>Rhodes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 Science &amp; Information Systems</dc:creator>
  <cp:lastModifiedBy>Defaultuser</cp:lastModifiedBy>
  <cp:revision>14</cp:revision>
  <dcterms:created xsi:type="dcterms:W3CDTF">2008-09-15T14:25:50Z</dcterms:created>
  <dcterms:modified xsi:type="dcterms:W3CDTF">2010-07-15T09:45:13Z</dcterms:modified>
</cp:coreProperties>
</file>