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11"/>
  </p:notesMasterIdLst>
  <p:handoutMasterIdLst>
    <p:handoutMasterId r:id="rId12"/>
  </p:handoutMasterIdLst>
  <p:sldIdLst>
    <p:sldId id="287" r:id="rId2"/>
    <p:sldId id="288" r:id="rId3"/>
    <p:sldId id="289" r:id="rId4"/>
    <p:sldId id="290" r:id="rId5"/>
    <p:sldId id="292" r:id="rId6"/>
    <p:sldId id="291" r:id="rId7"/>
    <p:sldId id="294" r:id="rId8"/>
    <p:sldId id="293" r:id="rId9"/>
    <p:sldId id="295" r:id="rId10"/>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00" autoAdjust="0"/>
    <p:restoredTop sz="78014" autoAdjust="0"/>
  </p:normalViewPr>
  <p:slideViewPr>
    <p:cSldViewPr snapToGrid="0">
      <p:cViewPr varScale="1">
        <p:scale>
          <a:sx n="89" d="100"/>
          <a:sy n="89" d="100"/>
        </p:scale>
        <p:origin x="-30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B7096FBC-38E7-41F1-9EEF-1501EA9A124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e-DE"/>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4599077-A04B-46F6-8DFD-077B77DA0F5F}"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61D88B85-DE8A-463C-822C-3928D411ADEE}" type="slidenum">
              <a:rPr lang="de-DE" smtClean="0">
                <a:cs typeface="Arial" charset="0"/>
              </a:rPr>
              <a:pPr/>
              <a:t>1</a:t>
            </a:fld>
            <a:endParaRPr lang="de-DE" smtClean="0">
              <a:cs typeface="Arial" charset="0"/>
            </a:endParaRPr>
          </a:p>
        </p:txBody>
      </p:sp>
      <p:sp>
        <p:nvSpPr>
          <p:cNvPr id="7171"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AA2CC5E9-C571-435A-B1BD-5AA38063B699}" type="slidenum">
              <a:rPr lang="en-GB" sz="1300"/>
              <a:pPr algn="r" defTabSz="947738"/>
              <a:t>1</a:t>
            </a:fld>
            <a:endParaRPr lang="en-GB" sz="1300"/>
          </a:p>
        </p:txBody>
      </p:sp>
      <p:sp>
        <p:nvSpPr>
          <p:cNvPr id="7172" name="Rectangle 2"/>
          <p:cNvSpPr>
            <a:spLocks noGrp="1" noRot="1" noChangeAspect="1" noChangeArrowheads="1" noTextEdit="1"/>
          </p:cNvSpPr>
          <p:nvPr>
            <p:ph type="sldImg"/>
          </p:nvPr>
        </p:nvSpPr>
        <p:spPr>
          <a:xfrm>
            <a:off x="1143000" y="685800"/>
            <a:ext cx="4573588" cy="3430588"/>
          </a:xfrm>
          <a:ln/>
        </p:spPr>
      </p:sp>
      <p:sp>
        <p:nvSpPr>
          <p:cNvPr id="7173"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r>
              <a:rPr lang="de-DE" dirty="0" smtClean="0"/>
              <a:t>Introductions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a:t>
            </a:r>
            <a:r>
              <a:rPr lang="en-ZA" baseline="0" dirty="0" smtClean="0"/>
              <a:t> outline will be as follows, </a:t>
            </a:r>
          </a:p>
          <a:p>
            <a:r>
              <a:rPr lang="en-ZA" baseline="0" dirty="0" smtClean="0"/>
              <a:t>Firstly I am going to introduce the research topic and some recap</a:t>
            </a:r>
          </a:p>
          <a:p>
            <a:r>
              <a:rPr lang="en-ZA" baseline="0" dirty="0" smtClean="0"/>
              <a:t>Followed by the discussion around the complexities associated with billing next generation services</a:t>
            </a:r>
          </a:p>
          <a:p>
            <a:r>
              <a:rPr lang="en-ZA" baseline="0" dirty="0" smtClean="0"/>
              <a:t>Then we discuss some of the Billing concepts- sort of unwrap the concepts that are being investigated</a:t>
            </a:r>
          </a:p>
          <a:p>
            <a:r>
              <a:rPr lang="en-ZA" baseline="0" dirty="0" smtClean="0"/>
              <a:t>Followed by a discussion around the implementation and progress of the project.</a:t>
            </a:r>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Develop a billing</a:t>
            </a:r>
            <a:r>
              <a:rPr lang="en-ZA" baseline="0" dirty="0" smtClean="0"/>
              <a:t> system, or service </a:t>
            </a:r>
          </a:p>
          <a:p>
            <a:r>
              <a:rPr lang="en-ZA" baseline="0" dirty="0" smtClean="0"/>
              <a:t>In this case we will develop little proof of concepts services that we can add billing to them</a:t>
            </a:r>
          </a:p>
          <a:p>
            <a:r>
              <a:rPr lang="en-ZA" baseline="0" dirty="0" smtClean="0"/>
              <a:t>Investigate billing strategies and concepts</a:t>
            </a: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Convergence of voice, video, and data</a:t>
            </a:r>
          </a:p>
          <a:p>
            <a:r>
              <a:rPr lang="en-ZA" dirty="0" smtClean="0"/>
              <a:t>The convergence of voice,</a:t>
            </a:r>
            <a:r>
              <a:rPr lang="en-ZA" baseline="0" dirty="0" smtClean="0"/>
              <a:t> video, and data has created a platform where developers are developing a rich applications that offer a number of different services. This adds additional strain to existing charging approaches billed for different services. Most billing in telecommunication space is around time-based charging model.</a:t>
            </a:r>
          </a:p>
          <a:p>
            <a:r>
              <a:rPr lang="en-ZA" baseline="0" dirty="0" smtClean="0"/>
              <a:t>--------------------------------------------------------------------------------------------------------</a:t>
            </a:r>
          </a:p>
          <a:p>
            <a:r>
              <a:rPr lang="en-ZA" baseline="0" dirty="0" smtClean="0"/>
              <a:t>Variety of Services</a:t>
            </a:r>
          </a:p>
          <a:p>
            <a:r>
              <a:rPr lang="en-ZA" baseline="0" dirty="0" smtClean="0"/>
              <a:t>There are a number of different services being introduced such as voice, video, data, conferencing , and e-commerce.</a:t>
            </a:r>
          </a:p>
          <a:p>
            <a:r>
              <a:rPr lang="en-ZA" baseline="0" dirty="0" smtClean="0"/>
              <a:t>---------------------------------------------------------------------------------------------------------</a:t>
            </a:r>
          </a:p>
          <a:p>
            <a:r>
              <a:rPr lang="en-ZA" baseline="0" dirty="0" smtClean="0"/>
              <a:t>Service composition</a:t>
            </a:r>
          </a:p>
          <a:p>
            <a:r>
              <a:rPr lang="en-ZA" baseline="0" dirty="0" smtClean="0"/>
              <a:t>Service composition has become attractive in order to deliver rich services to the user. An application could contain a number of different services from different service providers, each service associated with a different charge price. </a:t>
            </a:r>
          </a:p>
          <a:p>
            <a:r>
              <a:rPr lang="en-ZA" baseline="0" dirty="0" smtClean="0"/>
              <a:t>--------------------------------------------------------------------------------------------------------</a:t>
            </a:r>
          </a:p>
          <a:p>
            <a:r>
              <a:rPr lang="en-ZA" baseline="0" dirty="0" smtClean="0"/>
              <a:t>Quality of service</a:t>
            </a:r>
          </a:p>
          <a:p>
            <a:r>
              <a:rPr lang="en-ZA" baseline="0" dirty="0" smtClean="0"/>
              <a:t>Issues of Quality of Service become apparent when services are offered across and IMS(IP based Multimedia Subsystem) and therefore the charging model should accommodate QOS. </a:t>
            </a:r>
          </a:p>
          <a:p>
            <a:r>
              <a:rPr lang="en-ZA" baseline="0" dirty="0" smtClean="0"/>
              <a:t>--------------------------------------------------------------------------------------------------------</a:t>
            </a:r>
          </a:p>
          <a:p>
            <a:r>
              <a:rPr lang="en-ZA" baseline="0" dirty="0" smtClean="0"/>
              <a:t>Different service providers</a:t>
            </a:r>
          </a:p>
          <a:p>
            <a:r>
              <a:rPr lang="en-ZA" baseline="0" dirty="0" smtClean="0"/>
              <a:t>Applications can consume services from different service providers. This adds additional strain to the charging model since the different providers will require their share of the amount the user is billed for.</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Offline and online charging</a:t>
            </a:r>
          </a:p>
          <a:p>
            <a:r>
              <a:rPr lang="en-ZA" dirty="0" smtClean="0"/>
              <a:t>Offline –charging information</a:t>
            </a:r>
            <a:r>
              <a:rPr lang="en-ZA" baseline="0" dirty="0" smtClean="0"/>
              <a:t> is sent to an external billing system. This billing system is not defined by the 3GPP(3</a:t>
            </a:r>
            <a:r>
              <a:rPr lang="en-ZA" baseline="30000" dirty="0" smtClean="0"/>
              <a:t>rd</a:t>
            </a:r>
            <a:r>
              <a:rPr lang="en-ZA" baseline="0" dirty="0" smtClean="0"/>
              <a:t> gen partnership project)</a:t>
            </a:r>
          </a:p>
          <a:p>
            <a:endParaRPr lang="en-ZA" baseline="0" dirty="0" smtClean="0"/>
          </a:p>
          <a:p>
            <a:r>
              <a:rPr lang="en-ZA" baseline="0" dirty="0" smtClean="0"/>
              <a:t>With online charging there is real-time interaction with the service that is being offered</a:t>
            </a:r>
            <a:endParaRPr lang="en-ZA" dirty="0" smtClean="0"/>
          </a:p>
          <a:p>
            <a:endParaRPr lang="en-ZA" dirty="0" smtClean="0"/>
          </a:p>
          <a:p>
            <a:r>
              <a:rPr lang="en-ZA" dirty="0" smtClean="0"/>
              <a:t>Real-time</a:t>
            </a:r>
            <a:r>
              <a:rPr lang="en-ZA" baseline="0" dirty="0" smtClean="0"/>
              <a:t> charging</a:t>
            </a:r>
          </a:p>
          <a:p>
            <a:r>
              <a:rPr lang="en-ZA" baseline="0" dirty="0" smtClean="0"/>
              <a:t>In real time charging information is generated, processed, and transported in less than 1 second. Therefore in real time the services offered is valued throughout the service.</a:t>
            </a:r>
          </a:p>
          <a:p>
            <a:r>
              <a:rPr lang="en-ZA" baseline="0" dirty="0" smtClean="0"/>
              <a:t>-------------------------------------------------------------------------------------------------------------------</a:t>
            </a:r>
          </a:p>
          <a:p>
            <a:r>
              <a:rPr lang="en-ZA" dirty="0" smtClean="0"/>
              <a:t>Service</a:t>
            </a:r>
            <a:r>
              <a:rPr lang="en-ZA" baseline="0" dirty="0" smtClean="0"/>
              <a:t> charges – </a:t>
            </a:r>
            <a:r>
              <a:rPr lang="en-ZA" sz="1200" kern="1200" baseline="0" dirty="0" err="1" smtClean="0">
                <a:solidFill>
                  <a:schemeClr val="tx1"/>
                </a:solidFill>
                <a:latin typeface="Arial" charset="0"/>
                <a:ea typeface="+mn-ea"/>
                <a:cs typeface="+mn-cs"/>
              </a:rPr>
              <a:t>charges</a:t>
            </a:r>
            <a:r>
              <a:rPr lang="en-ZA" baseline="0" dirty="0" smtClean="0"/>
              <a:t> for use of a particular service</a:t>
            </a:r>
          </a:p>
          <a:p>
            <a:r>
              <a:rPr lang="en-ZA" baseline="0" dirty="0" smtClean="0"/>
              <a:t>Content charges – </a:t>
            </a:r>
            <a:r>
              <a:rPr lang="en-ZA" sz="1200" kern="1200" baseline="0" dirty="0" err="1" smtClean="0">
                <a:solidFill>
                  <a:schemeClr val="tx1"/>
                </a:solidFill>
                <a:latin typeface="Arial" charset="0"/>
                <a:ea typeface="+mn-ea"/>
                <a:cs typeface="+mn-cs"/>
              </a:rPr>
              <a:t>charges</a:t>
            </a:r>
            <a:r>
              <a:rPr lang="en-ZA" baseline="0" dirty="0" smtClean="0"/>
              <a:t> for downloading content</a:t>
            </a:r>
          </a:p>
          <a:p>
            <a:r>
              <a:rPr lang="en-ZA" baseline="0" dirty="0" smtClean="0"/>
              <a:t>Tariff charges – </a:t>
            </a:r>
            <a:r>
              <a:rPr lang="en-ZA" baseline="0" dirty="0" err="1" smtClean="0"/>
              <a:t>charges</a:t>
            </a:r>
            <a:r>
              <a:rPr lang="en-ZA" baseline="0" dirty="0" smtClean="0"/>
              <a:t> for accessing the network</a:t>
            </a:r>
          </a:p>
          <a:p>
            <a:r>
              <a:rPr lang="en-ZA" baseline="0" dirty="0" smtClean="0"/>
              <a:t>-------------------------------------------------------------------------------------------------------------------</a:t>
            </a:r>
          </a:p>
          <a:p>
            <a:r>
              <a:rPr lang="en-ZA" baseline="0" dirty="0" smtClean="0"/>
              <a:t>Charging Models are important.</a:t>
            </a:r>
          </a:p>
          <a:p>
            <a:r>
              <a:rPr lang="en-ZA" dirty="0" smtClean="0"/>
              <a:t>We have</a:t>
            </a:r>
            <a:r>
              <a:rPr lang="en-ZA" baseline="0" dirty="0" smtClean="0"/>
              <a:t> identified a number of charging models, Namely:</a:t>
            </a:r>
          </a:p>
          <a:p>
            <a:endParaRPr lang="en-ZA" dirty="0" smtClean="0"/>
          </a:p>
          <a:p>
            <a:r>
              <a:rPr lang="en-ZA" b="1" u="none" dirty="0" smtClean="0"/>
              <a:t>Event based </a:t>
            </a:r>
            <a:r>
              <a:rPr lang="en-ZA" u="none" dirty="0" smtClean="0"/>
              <a:t>- </a:t>
            </a:r>
            <a:r>
              <a:rPr lang="en-ZA" dirty="0" smtClean="0"/>
              <a:t>a chargeable event</a:t>
            </a:r>
            <a:r>
              <a:rPr lang="en-ZA" baseline="0" dirty="0" smtClean="0"/>
              <a:t> occurring, such as sending an </a:t>
            </a:r>
            <a:r>
              <a:rPr lang="en-ZA" baseline="0" dirty="0" err="1" smtClean="0"/>
              <a:t>sms</a:t>
            </a:r>
            <a:endParaRPr lang="en-ZA" baseline="0" dirty="0" smtClean="0"/>
          </a:p>
          <a:p>
            <a:r>
              <a:rPr lang="en-ZA" b="1" baseline="0" dirty="0" smtClean="0"/>
              <a:t>Time-based</a:t>
            </a:r>
            <a:r>
              <a:rPr lang="en-ZA" baseline="0" dirty="0" smtClean="0"/>
              <a:t> – based on the duration of the call</a:t>
            </a:r>
          </a:p>
          <a:p>
            <a:r>
              <a:rPr lang="en-ZA" b="1" baseline="0" dirty="0" smtClean="0"/>
              <a:t>Volume-based</a:t>
            </a:r>
            <a:r>
              <a:rPr lang="en-ZA" baseline="0" dirty="0" smtClean="0"/>
              <a:t> – the amount of data being transferred</a:t>
            </a:r>
          </a:p>
          <a:p>
            <a:r>
              <a:rPr lang="en-ZA" b="1" baseline="0" dirty="0" smtClean="0"/>
              <a:t>Reward-based</a:t>
            </a:r>
            <a:r>
              <a:rPr lang="en-ZA" baseline="0" dirty="0" smtClean="0"/>
              <a:t> – based on usage criteria of the user, for instance the more the user consumes the service, the price decreases</a:t>
            </a:r>
          </a:p>
          <a:p>
            <a:r>
              <a:rPr lang="en-ZA" b="1" baseline="0" dirty="0" smtClean="0"/>
              <a:t>Subscription-based</a:t>
            </a:r>
            <a:r>
              <a:rPr lang="en-ZA" baseline="0" dirty="0" smtClean="0"/>
              <a:t> – user pays a fixed amount over a period of time. </a:t>
            </a: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To demonstrate the event-based</a:t>
            </a:r>
            <a:r>
              <a:rPr lang="en-ZA" baseline="0" dirty="0" smtClean="0"/>
              <a:t> charging model…</a:t>
            </a:r>
          </a:p>
          <a:p>
            <a:endParaRPr lang="en-ZA" baseline="0" dirty="0" smtClean="0"/>
          </a:p>
          <a:p>
            <a:r>
              <a:rPr lang="en-ZA" baseline="0" dirty="0" smtClean="0"/>
              <a:t>We are developing the messaging system. The messaging system uses a simple event-based charging model, when the user sends a message the mobicents application captures the event and sends credit control request to the Ericsson server, which replies with a credit control answer. </a:t>
            </a:r>
          </a:p>
          <a:p>
            <a:endParaRPr lang="en-ZA" baseline="0" dirty="0" smtClean="0"/>
          </a:p>
          <a:p>
            <a:r>
              <a:rPr lang="en-ZA" baseline="0" dirty="0" smtClean="0"/>
              <a:t>Two services are currently under development, the messaging system and the Session system. </a:t>
            </a:r>
          </a:p>
          <a:p>
            <a:endParaRPr lang="en-ZA" baseline="0" dirty="0" smtClean="0"/>
          </a:p>
          <a:p>
            <a:r>
              <a:rPr lang="en-ZA" baseline="0" dirty="0" smtClean="0"/>
              <a:t>Session system described in detail on the next slide.</a:t>
            </a:r>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dirty="0" smtClean="0"/>
              <a:t>Extended from Sip Back to Back user</a:t>
            </a:r>
            <a:r>
              <a:rPr lang="en-ZA" baseline="0" dirty="0" smtClean="0"/>
              <a:t> agent. The example divides sip communication into two sip session as show the sip B2BUA services runs on top of a mobicents server and captures the sip messages before sending them to the destination user agent.  This allowed us to add additional code to perform billing and accounting of resources. </a:t>
            </a:r>
            <a:endParaRPr lang="en-ZA" dirty="0" smtClean="0"/>
          </a:p>
          <a:p>
            <a:endParaRPr lang="en-ZA" dirty="0"/>
          </a:p>
        </p:txBody>
      </p:sp>
      <p:sp>
        <p:nvSpPr>
          <p:cNvPr id="4" name="Slide Number Placeholder 3"/>
          <p:cNvSpPr>
            <a:spLocks noGrp="1"/>
          </p:cNvSpPr>
          <p:nvPr>
            <p:ph type="sldNum" sz="quarter" idx="10"/>
          </p:nvPr>
        </p:nvSpPr>
        <p:spPr/>
        <p:txBody>
          <a:bodyPr/>
          <a:lstStyle/>
          <a:p>
            <a:pPr>
              <a:defRPr/>
            </a:pPr>
            <a:fld id="{74599077-A04B-46F6-8DFD-077B77DA0F5F}" type="slidenum">
              <a:rPr lang="de-DE" smtClean="0"/>
              <a:pPr>
                <a:defRPr/>
              </a:pPr>
              <a:t>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descr="Picture1.jpg"/>
          <p:cNvPicPr>
            <a:picLocks noChangeAspect="1"/>
          </p:cNvPicPr>
          <p:nvPr userDrawn="1"/>
        </p:nvPicPr>
        <p:blipFill>
          <a:blip r:embed="rId2"/>
          <a:srcRect l="34670"/>
          <a:stretch>
            <a:fillRect/>
          </a:stretch>
        </p:blipFill>
        <p:spPr>
          <a:xfrm rot="16200000">
            <a:off x="1896135" y="-507560"/>
            <a:ext cx="6858000" cy="7873120"/>
          </a:xfrm>
          <a:prstGeom prst="rect">
            <a:avLst/>
          </a:prstGeom>
        </p:spPr>
      </p:pic>
      <p:sp>
        <p:nvSpPr>
          <p:cNvPr id="4"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t>Page </a:t>
            </a:r>
            <a:r>
              <a:rPr lang="de-DE" sz="1000">
                <a:sym typeface="Wingdings" pitchFamily="2" charset="2"/>
              </a:rPr>
              <a:t></a:t>
            </a:r>
            <a:r>
              <a:rPr lang="de-DE" sz="1000"/>
              <a:t> </a:t>
            </a:r>
            <a:fld id="{3C574239-25E4-4D83-996F-6C33DE1EBF64}" type="slidenum">
              <a:rPr lang="de-DE" sz="1000"/>
              <a:pPr>
                <a:defRPr/>
              </a:pPr>
              <a:t>‹#›</a:t>
            </a:fld>
            <a:endParaRPr lang="de-DE" sz="1000"/>
          </a:p>
        </p:txBody>
      </p:sp>
      <p:sp>
        <p:nvSpPr>
          <p:cNvPr id="111633" name="Rectangle 7"/>
          <p:cNvSpPr>
            <a:spLocks noGrp="1" noChangeArrowheads="1"/>
          </p:cNvSpPr>
          <p:nvPr>
            <p:ph type="ctrTitle"/>
          </p:nvPr>
        </p:nvSpPr>
        <p:spPr>
          <a:xfrm>
            <a:off x="2118510" y="3779838"/>
            <a:ext cx="6889687" cy="1081087"/>
          </a:xfrm>
        </p:spPr>
        <p:txBody>
          <a:bodyPr anchor="b"/>
          <a:lstStyle>
            <a:lvl1pPr>
              <a:lnSpc>
                <a:spcPct val="110000"/>
              </a:lnSpc>
              <a:defRPr sz="2800"/>
            </a:lvl1pPr>
          </a:lstStyle>
          <a:p>
            <a:r>
              <a:rPr lang="en-US" smtClean="0"/>
              <a:t>Click to edit Master title style</a:t>
            </a:r>
            <a:endParaRPr lang="de-DE" dirty="0"/>
          </a:p>
        </p:txBody>
      </p:sp>
      <p:sp>
        <p:nvSpPr>
          <p:cNvPr id="111634" name="Rectangle 12"/>
          <p:cNvSpPr>
            <a:spLocks noGrp="1" noChangeArrowheads="1"/>
          </p:cNvSpPr>
          <p:nvPr>
            <p:ph type="subTitle" idx="1"/>
          </p:nvPr>
        </p:nvSpPr>
        <p:spPr bwMode="gray">
          <a:xfrm>
            <a:off x="2127563" y="4832350"/>
            <a:ext cx="6889688" cy="800100"/>
          </a:xfrm>
        </p:spPr>
        <p:txBody>
          <a:bodyPr tIns="45720" bIns="45720"/>
          <a:lstStyle>
            <a:lvl1pPr marL="0" indent="0">
              <a:buFont typeface="Wingdings" pitchFamily="2" charset="2"/>
              <a:buNone/>
              <a:defRPr sz="2400">
                <a:solidFill>
                  <a:schemeClr val="bg1"/>
                </a:solidFill>
              </a:defRPr>
            </a:lvl1pPr>
          </a:lstStyle>
          <a:p>
            <a:r>
              <a:rPr lang="en-US" smtClean="0"/>
              <a:t>Click to edit Master subtitle style</a:t>
            </a:r>
            <a:endParaRPr lang="de-DE" dirty="0"/>
          </a:p>
        </p:txBody>
      </p:sp>
      <p:sp>
        <p:nvSpPr>
          <p:cNvPr id="5" name="Rectangle 5"/>
          <p:cNvSpPr>
            <a:spLocks noGrp="1" noChangeArrowheads="1"/>
          </p:cNvSpPr>
          <p:nvPr>
            <p:ph type="ftr" sz="quarter" idx="10"/>
          </p:nvPr>
        </p:nvSpPr>
        <p:spPr>
          <a:xfrm>
            <a:off x="3124200" y="6245225"/>
            <a:ext cx="2895600" cy="476250"/>
          </a:xfrm>
        </p:spPr>
        <p:txBody>
          <a:bodyPr/>
          <a:lstStyle>
            <a:lvl1pPr>
              <a:defRPr/>
            </a:lvl1pPr>
          </a:lstStyle>
          <a:p>
            <a:pPr>
              <a:defRPr/>
            </a:pPr>
            <a:endParaRPr lang="en-ZA"/>
          </a:p>
        </p:txBody>
      </p:sp>
      <p:pic>
        <p:nvPicPr>
          <p:cNvPr id="7" name="Picture 6" descr="logoss08_portrait.jpg"/>
          <p:cNvPicPr>
            <a:picLocks noChangeAspect="1"/>
          </p:cNvPicPr>
          <p:nvPr userDrawn="1"/>
        </p:nvPicPr>
        <p:blipFill>
          <a:blip r:embed="rId3"/>
          <a:stretch>
            <a:fillRect/>
          </a:stretch>
        </p:blipFill>
        <p:spPr>
          <a:xfrm>
            <a:off x="0" y="18282"/>
            <a:ext cx="1405253" cy="4499222"/>
          </a:xfrm>
          <a:prstGeom prst="rect">
            <a:avLst/>
          </a:prstGeom>
        </p:spPr>
      </p:pic>
      <p:pic>
        <p:nvPicPr>
          <p:cNvPr id="8" name="Picture 7" descr="RUblack.jpg"/>
          <p:cNvPicPr>
            <a:picLocks noChangeAspect="1"/>
          </p:cNvPicPr>
          <p:nvPr userDrawn="1"/>
        </p:nvPicPr>
        <p:blipFill>
          <a:blip r:embed="rId4" cstate="print"/>
          <a:stretch>
            <a:fillRect/>
          </a:stretch>
        </p:blipFill>
        <p:spPr>
          <a:xfrm>
            <a:off x="72491" y="5902858"/>
            <a:ext cx="1260271" cy="707143"/>
          </a:xfrm>
          <a:prstGeom prst="rect">
            <a:avLst/>
          </a:prstGeom>
        </p:spPr>
      </p:pic>
      <p:pic>
        <p:nvPicPr>
          <p:cNvPr id="10" name="Picture 9" descr="Convergance.png"/>
          <p:cNvPicPr>
            <a:picLocks noChangeAspect="1"/>
          </p:cNvPicPr>
          <p:nvPr userDrawn="1"/>
        </p:nvPicPr>
        <p:blipFill>
          <a:blip r:embed="rId5"/>
          <a:stretch>
            <a:fillRect/>
          </a:stretch>
        </p:blipFill>
        <p:spPr>
          <a:xfrm>
            <a:off x="6622374" y="201706"/>
            <a:ext cx="2346815" cy="23397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566738"/>
            <a:ext cx="2130425" cy="52355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295275" y="566738"/>
            <a:ext cx="6242050" cy="5235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0603" name="Rectangle 11"/>
          <p:cNvSpPr>
            <a:spLocks noChangeArrowheads="1"/>
          </p:cNvSpPr>
          <p:nvPr/>
        </p:nvSpPr>
        <p:spPr bwMode="auto">
          <a:xfrm flipH="1">
            <a:off x="0" y="1052512"/>
            <a:ext cx="9144000" cy="5805487"/>
          </a:xfrm>
          <a:prstGeom prst="rect">
            <a:avLst/>
          </a:prstGeom>
          <a:gradFill rotWithShape="1">
            <a:gsLst>
              <a:gs pos="0">
                <a:srgbClr val="C0C0C0"/>
              </a:gs>
              <a:gs pos="100000">
                <a:srgbClr val="C0C0C0">
                  <a:gamma/>
                  <a:tint val="0"/>
                  <a:invGamma/>
                </a:srgbClr>
              </a:gs>
            </a:gsLst>
            <a:lin ang="0" scaled="1"/>
          </a:gradFill>
          <a:ln w="9525">
            <a:solidFill>
              <a:schemeClr val="tx1"/>
            </a:solidFill>
            <a:miter lim="800000"/>
            <a:headEnd/>
            <a:tailEnd/>
          </a:ln>
          <a:effectLst/>
        </p:spPr>
        <p:txBody>
          <a:bodyPr wrap="none" lIns="90000" tIns="46800" rIns="90000" bIns="46800" anchor="ctr"/>
          <a:lstStyle/>
          <a:p>
            <a:pPr>
              <a:defRPr/>
            </a:pPr>
            <a:endParaRPr lang="en-ZA">
              <a:cs typeface="+mn-cs"/>
            </a:endParaRPr>
          </a:p>
        </p:txBody>
      </p:sp>
      <p:sp>
        <p:nvSpPr>
          <p:cNvPr id="1027"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cs typeface="+mn-cs"/>
              </a:defRPr>
            </a:lvl1pPr>
          </a:lstStyle>
          <a:p>
            <a:pPr>
              <a:defRPr/>
            </a:pPr>
            <a:endParaRPr lang="en-ZA"/>
          </a:p>
        </p:txBody>
      </p:sp>
      <p:sp>
        <p:nvSpPr>
          <p:cNvPr id="110597"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t>Page </a:t>
            </a:r>
            <a:r>
              <a:rPr lang="de-DE" sz="1000">
                <a:sym typeface="Wingdings" pitchFamily="2" charset="2"/>
              </a:rPr>
              <a:t></a:t>
            </a:r>
            <a:r>
              <a:rPr lang="de-DE" sz="1000"/>
              <a:t> </a:t>
            </a:r>
            <a:fld id="{844216AD-CFBA-48A3-B0AC-62ACD5C7A0E1}" type="slidenum">
              <a:rPr lang="de-DE" sz="1000"/>
              <a:pPr>
                <a:defRPr/>
              </a:pPr>
              <a:t>‹#›</a:t>
            </a:fld>
            <a:endParaRPr lang="de-DE" sz="1000"/>
          </a:p>
        </p:txBody>
      </p:sp>
      <p:sp>
        <p:nvSpPr>
          <p:cNvPr id="1030" name="Rectangle 7"/>
          <p:cNvSpPr>
            <a:spLocks noGrp="1" noChangeArrowheads="1"/>
          </p:cNvSpPr>
          <p:nvPr>
            <p:ph type="title"/>
          </p:nvPr>
        </p:nvSpPr>
        <p:spPr bwMode="gray">
          <a:xfrm>
            <a:off x="300038" y="566738"/>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Tree>
  </p:cSld>
  <p:clrMap bg1="lt1" tx1="dk1" bg2="lt2" tx2="dk2" accent1="accent1" accent2="accent2" accent3="accent3" accent4="accent4" accent5="accent5" accent6="accent6" hlink="hlink" folHlink="folHlink"/>
  <p:sldLayoutIdLst>
    <p:sldLayoutId id="2147483687"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fontAlgn="base" hangingPunct="1">
        <a:lnSpc>
          <a:spcPct val="90000"/>
        </a:lnSpc>
        <a:spcBef>
          <a:spcPct val="0"/>
        </a:spcBef>
        <a:spcAft>
          <a:spcPct val="0"/>
        </a:spcAft>
        <a:defRPr sz="2200" b="1">
          <a:solidFill>
            <a:schemeClr val="bg1"/>
          </a:solidFill>
          <a:latin typeface="+mj-lt"/>
          <a:ea typeface="+mj-ea"/>
          <a:cs typeface="+mj-cs"/>
        </a:defRPr>
      </a:lvl1pPr>
      <a:lvl2pPr algn="l" rtl="0" eaLnBrk="1" fontAlgn="base" hangingPunct="1">
        <a:lnSpc>
          <a:spcPct val="90000"/>
        </a:lnSpc>
        <a:spcBef>
          <a:spcPct val="0"/>
        </a:spcBef>
        <a:spcAft>
          <a:spcPct val="0"/>
        </a:spcAft>
        <a:defRPr sz="2200" b="1">
          <a:solidFill>
            <a:schemeClr val="bg1"/>
          </a:solidFill>
          <a:latin typeface="Arial" charset="0"/>
          <a:cs typeface="Arial" charset="0"/>
        </a:defRPr>
      </a:lvl2pPr>
      <a:lvl3pPr algn="l" rtl="0" eaLnBrk="1" fontAlgn="base" hangingPunct="1">
        <a:lnSpc>
          <a:spcPct val="90000"/>
        </a:lnSpc>
        <a:spcBef>
          <a:spcPct val="0"/>
        </a:spcBef>
        <a:spcAft>
          <a:spcPct val="0"/>
        </a:spcAft>
        <a:defRPr sz="2200" b="1">
          <a:solidFill>
            <a:schemeClr val="bg1"/>
          </a:solidFill>
          <a:latin typeface="Arial" charset="0"/>
          <a:cs typeface="Arial" charset="0"/>
        </a:defRPr>
      </a:lvl3pPr>
      <a:lvl4pPr algn="l" rtl="0" eaLnBrk="1" fontAlgn="base" hangingPunct="1">
        <a:lnSpc>
          <a:spcPct val="90000"/>
        </a:lnSpc>
        <a:spcBef>
          <a:spcPct val="0"/>
        </a:spcBef>
        <a:spcAft>
          <a:spcPct val="0"/>
        </a:spcAft>
        <a:defRPr sz="2200" b="1">
          <a:solidFill>
            <a:schemeClr val="bg1"/>
          </a:solidFill>
          <a:latin typeface="Arial" charset="0"/>
          <a:cs typeface="Arial" charset="0"/>
        </a:defRPr>
      </a:lvl4pPr>
      <a:lvl5pPr algn="l" rtl="0" eaLnBrk="1" fontAlgn="base" hangingPunct="1">
        <a:lnSpc>
          <a:spcPct val="90000"/>
        </a:lnSpc>
        <a:spcBef>
          <a:spcPct val="0"/>
        </a:spcBef>
        <a:spcAft>
          <a:spcPct val="0"/>
        </a:spcAft>
        <a:defRPr sz="2200" b="1">
          <a:solidFill>
            <a:schemeClr val="bg1"/>
          </a:solidFill>
          <a:latin typeface="Arial" charset="0"/>
          <a:cs typeface="Arial" charset="0"/>
        </a:defRPr>
      </a:lvl5pPr>
      <a:lvl6pPr marL="457200" algn="l" rtl="0" eaLnBrk="1" fontAlgn="base" hangingPunct="1">
        <a:lnSpc>
          <a:spcPct val="90000"/>
        </a:lnSpc>
        <a:spcBef>
          <a:spcPct val="0"/>
        </a:spcBef>
        <a:spcAft>
          <a:spcPct val="0"/>
        </a:spcAft>
        <a:defRPr sz="22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22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22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2200" b="1">
          <a:solidFill>
            <a:schemeClr val="bg1"/>
          </a:solidFill>
          <a:latin typeface="Arial" charset="0"/>
          <a:cs typeface="Arial" charset="0"/>
        </a:defRPr>
      </a:lvl9pPr>
    </p:titleStyle>
    <p:bodyStyle>
      <a:lvl1pPr marL="180975" indent="-180975" algn="l" rtl="0" eaLnBrk="1" fontAlgn="base" hangingPunct="1">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1" fontAlgn="base" hangingPunct="1">
        <a:spcBef>
          <a:spcPct val="0"/>
        </a:spcBef>
        <a:spcAft>
          <a:spcPct val="40000"/>
        </a:spcAft>
        <a:buChar char="–"/>
        <a:defRPr>
          <a:solidFill>
            <a:schemeClr val="tx1"/>
          </a:solidFill>
          <a:latin typeface="+mn-lt"/>
          <a:cs typeface="+mn-cs"/>
        </a:defRPr>
      </a:lvl2pPr>
      <a:lvl3pPr marL="720725" indent="-274638" algn="l" rtl="0" eaLnBrk="1" fontAlgn="base" hangingPunct="1">
        <a:spcBef>
          <a:spcPct val="0"/>
        </a:spcBef>
        <a:spcAft>
          <a:spcPct val="40000"/>
        </a:spcAft>
        <a:buChar char="•"/>
        <a:defRPr>
          <a:solidFill>
            <a:schemeClr val="tx1"/>
          </a:solidFill>
          <a:latin typeface="+mn-lt"/>
          <a:cs typeface="+mn-cs"/>
        </a:defRPr>
      </a:lvl3pPr>
      <a:lvl4pPr marL="987425" indent="-265113" algn="l" rtl="0" eaLnBrk="1" fontAlgn="base" hangingPunct="1">
        <a:spcBef>
          <a:spcPct val="0"/>
        </a:spcBef>
        <a:spcAft>
          <a:spcPct val="40000"/>
        </a:spcAft>
        <a:buChar char="–"/>
        <a:defRPr>
          <a:solidFill>
            <a:schemeClr val="tx1"/>
          </a:solidFill>
          <a:latin typeface="+mn-lt"/>
          <a:cs typeface="+mn-cs"/>
        </a:defRPr>
      </a:lvl4pPr>
      <a:lvl5pPr marL="1254125" indent="-265113" algn="l" rtl="0" eaLnBrk="1" fontAlgn="base" hangingPunct="1">
        <a:spcBef>
          <a:spcPct val="0"/>
        </a:spcBef>
        <a:spcAft>
          <a:spcPct val="40000"/>
        </a:spcAft>
        <a:buChar char="»"/>
        <a:defRPr>
          <a:solidFill>
            <a:schemeClr val="tx1"/>
          </a:solidFill>
          <a:latin typeface="+mn-lt"/>
          <a:cs typeface="+mn-cs"/>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4"/>
          <p:cNvSpPr>
            <a:spLocks noGrp="1" noChangeArrowheads="1"/>
          </p:cNvSpPr>
          <p:nvPr>
            <p:ph type="ctrTitle"/>
          </p:nvPr>
        </p:nvSpPr>
        <p:spPr>
          <a:xfrm>
            <a:off x="2093110" y="2870200"/>
            <a:ext cx="6889687" cy="1457325"/>
          </a:xfrm>
        </p:spPr>
        <p:txBody>
          <a:bodyPr/>
          <a:lstStyle/>
          <a:p>
            <a:pPr algn="ctr"/>
            <a:r>
              <a:rPr lang="en-US" dirty="0" smtClean="0"/>
              <a:t>The development of a Mobicents-based billing system and a new billing framework</a:t>
            </a:r>
            <a:endParaRPr lang="de-DE" dirty="0" smtClean="0"/>
          </a:p>
        </p:txBody>
      </p:sp>
      <p:sp>
        <p:nvSpPr>
          <p:cNvPr id="3076" name="Rectangle 15"/>
          <p:cNvSpPr>
            <a:spLocks noGrp="1" noChangeArrowheads="1"/>
          </p:cNvSpPr>
          <p:nvPr>
            <p:ph type="subTitle" idx="1"/>
          </p:nvPr>
        </p:nvSpPr>
        <p:spPr/>
        <p:txBody>
          <a:bodyPr/>
          <a:lstStyle/>
          <a:p>
            <a:r>
              <a:rPr lang="en-ZA" sz="1800" dirty="0" smtClean="0"/>
              <a:t>Name: Moses T </a:t>
            </a:r>
            <a:r>
              <a:rPr lang="en-ZA" sz="1800" dirty="0" err="1" smtClean="0"/>
              <a:t>Nkhumeleni</a:t>
            </a:r>
            <a:endParaRPr lang="en-ZA" sz="1800" dirty="0" smtClean="0"/>
          </a:p>
          <a:p>
            <a:r>
              <a:rPr lang="en-ZA" sz="1800" dirty="0" smtClean="0"/>
              <a:t>Supervisors: Mr </a:t>
            </a:r>
            <a:r>
              <a:rPr lang="en-ZA" sz="1800" dirty="0" err="1" smtClean="0"/>
              <a:t>Mosiuoa</a:t>
            </a:r>
            <a:r>
              <a:rPr lang="en-ZA" sz="1800" dirty="0" smtClean="0"/>
              <a:t> </a:t>
            </a:r>
            <a:r>
              <a:rPr lang="en-ZA" sz="1800" dirty="0" err="1" smtClean="0"/>
              <a:t>Tsietsi</a:t>
            </a:r>
            <a:r>
              <a:rPr lang="en-ZA" sz="1800" dirty="0" smtClean="0"/>
              <a:t> and Professor Alfredo </a:t>
            </a:r>
            <a:r>
              <a:rPr lang="en-ZA" sz="1800" dirty="0" err="1" smtClean="0"/>
              <a:t>Terzoli</a:t>
            </a:r>
            <a:endParaRPr lang="en-ZA" sz="1800" dirty="0" smtClean="0"/>
          </a:p>
          <a:p>
            <a:pPr eaLnBrk="1" hangingPunct="1"/>
            <a:endParaRPr lang="de-DE" sz="1800" dirty="0" smtClean="0"/>
          </a:p>
          <a:p>
            <a:pPr eaLnBrk="1" hangingPunct="1"/>
            <a:endParaRPr lang="de-DE"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Outline</a:t>
            </a:r>
            <a:endParaRPr lang="en-ZA" dirty="0"/>
          </a:p>
        </p:txBody>
      </p:sp>
      <p:sp>
        <p:nvSpPr>
          <p:cNvPr id="3" name="Content Placeholder 2"/>
          <p:cNvSpPr>
            <a:spLocks noGrp="1"/>
          </p:cNvSpPr>
          <p:nvPr>
            <p:ph idx="1"/>
          </p:nvPr>
        </p:nvSpPr>
        <p:spPr/>
        <p:txBody>
          <a:bodyPr/>
          <a:lstStyle/>
          <a:p>
            <a:r>
              <a:rPr lang="en-ZA" dirty="0" smtClean="0"/>
              <a:t>Introduction and Recap</a:t>
            </a:r>
          </a:p>
          <a:p>
            <a:r>
              <a:rPr lang="en-ZA" dirty="0" smtClean="0"/>
              <a:t>Complexities with billing next generation services</a:t>
            </a:r>
          </a:p>
          <a:p>
            <a:r>
              <a:rPr lang="en-ZA" dirty="0" smtClean="0"/>
              <a:t>Billing concepts</a:t>
            </a:r>
          </a:p>
          <a:p>
            <a:r>
              <a:rPr lang="en-ZA" dirty="0" smtClean="0"/>
              <a:t>Project Progress</a:t>
            </a:r>
          </a:p>
          <a:p>
            <a:r>
              <a:rPr lang="en-ZA" dirty="0" smtClean="0"/>
              <a:t>Conclusion</a:t>
            </a:r>
          </a:p>
          <a:p>
            <a:endParaRPr lang="en-ZA" dirty="0" smtClean="0"/>
          </a:p>
          <a:p>
            <a:endParaRPr lang="en-ZA" dirty="0"/>
          </a:p>
        </p:txBody>
      </p:sp>
      <p:pic>
        <p:nvPicPr>
          <p:cNvPr id="5" name="Picture 4" descr="dollar-billing-vector.jpg"/>
          <p:cNvPicPr>
            <a:picLocks noChangeAspect="1"/>
          </p:cNvPicPr>
          <p:nvPr/>
        </p:nvPicPr>
        <p:blipFill>
          <a:blip r:embed="rId3"/>
          <a:stretch>
            <a:fillRect/>
          </a:stretch>
        </p:blipFill>
        <p:spPr>
          <a:xfrm>
            <a:off x="3532947" y="2570921"/>
            <a:ext cx="3926553" cy="33130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 and recap</a:t>
            </a:r>
            <a:endParaRPr lang="en-ZA" dirty="0"/>
          </a:p>
        </p:txBody>
      </p:sp>
      <p:sp>
        <p:nvSpPr>
          <p:cNvPr id="3" name="Content Placeholder 2"/>
          <p:cNvSpPr>
            <a:spLocks noGrp="1"/>
          </p:cNvSpPr>
          <p:nvPr>
            <p:ph idx="1"/>
          </p:nvPr>
        </p:nvSpPr>
        <p:spPr>
          <a:xfrm>
            <a:off x="257175" y="1476375"/>
            <a:ext cx="8524875" cy="4313238"/>
          </a:xfrm>
        </p:spPr>
        <p:txBody>
          <a:bodyPr/>
          <a:lstStyle/>
          <a:p>
            <a:r>
              <a:rPr lang="en-ZA" dirty="0" smtClean="0"/>
              <a:t>The convergence of voice video and data allows developers to deliver a wide variety of services.</a:t>
            </a:r>
          </a:p>
          <a:p>
            <a:r>
              <a:rPr lang="en-ZA" dirty="0" smtClean="0"/>
              <a:t>These services require innovative billing strategies</a:t>
            </a:r>
          </a:p>
          <a:p>
            <a:r>
              <a:rPr lang="en-ZA" dirty="0" smtClean="0"/>
              <a:t>Project objectives</a:t>
            </a:r>
          </a:p>
          <a:p>
            <a:pPr lvl="1"/>
            <a:r>
              <a:rPr lang="en-ZA" dirty="0" smtClean="0"/>
              <a:t>Develop a billing service</a:t>
            </a:r>
          </a:p>
          <a:p>
            <a:pPr lvl="1"/>
            <a:r>
              <a:rPr lang="en-ZA" dirty="0" smtClean="0"/>
              <a:t>Investigate billing strategies</a:t>
            </a:r>
          </a:p>
          <a:p>
            <a:pPr>
              <a:buNone/>
            </a:pPr>
            <a:endParaRPr lang="en-ZA" dirty="0" smtClean="0"/>
          </a:p>
          <a:p>
            <a:endParaRPr lang="en-ZA" dirty="0" smtClean="0"/>
          </a:p>
        </p:txBody>
      </p:sp>
      <p:pic>
        <p:nvPicPr>
          <p:cNvPr id="5" name="Picture 4" descr="images.jpg"/>
          <p:cNvPicPr>
            <a:picLocks noChangeAspect="1"/>
          </p:cNvPicPr>
          <p:nvPr/>
        </p:nvPicPr>
        <p:blipFill>
          <a:blip r:embed="rId3"/>
          <a:stretch>
            <a:fillRect/>
          </a:stretch>
        </p:blipFill>
        <p:spPr>
          <a:xfrm>
            <a:off x="4619437" y="2926321"/>
            <a:ext cx="2926080" cy="21945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Complexities associated with billing</a:t>
            </a:r>
            <a:endParaRPr lang="en-ZA" dirty="0"/>
          </a:p>
        </p:txBody>
      </p:sp>
      <p:sp>
        <p:nvSpPr>
          <p:cNvPr id="3" name="Content Placeholder 2"/>
          <p:cNvSpPr>
            <a:spLocks noGrp="1"/>
          </p:cNvSpPr>
          <p:nvPr>
            <p:ph idx="1"/>
          </p:nvPr>
        </p:nvSpPr>
        <p:spPr>
          <a:xfrm>
            <a:off x="295275" y="1489074"/>
            <a:ext cx="8524875" cy="4562809"/>
          </a:xfrm>
        </p:spPr>
        <p:txBody>
          <a:bodyPr/>
          <a:lstStyle/>
          <a:p>
            <a:r>
              <a:rPr lang="en-ZA" dirty="0" smtClean="0"/>
              <a:t>Convergence of voice, video, and data</a:t>
            </a:r>
          </a:p>
          <a:p>
            <a:r>
              <a:rPr lang="en-ZA" dirty="0" smtClean="0"/>
              <a:t>Variety of Services</a:t>
            </a:r>
          </a:p>
          <a:p>
            <a:pPr lvl="1"/>
            <a:r>
              <a:rPr lang="en-ZA" dirty="0" smtClean="0"/>
              <a:t>Voice, video, data, conferencing, and e-commerce services</a:t>
            </a:r>
          </a:p>
          <a:p>
            <a:r>
              <a:rPr lang="en-ZA" dirty="0" smtClean="0"/>
              <a:t>Service Composition</a:t>
            </a:r>
          </a:p>
          <a:p>
            <a:pPr lvl="1"/>
            <a:r>
              <a:rPr lang="en-ZA" dirty="0" smtClean="0"/>
              <a:t>Application made up of</a:t>
            </a:r>
          </a:p>
          <a:p>
            <a:pPr lvl="1">
              <a:buNone/>
            </a:pPr>
            <a:r>
              <a:rPr lang="en-ZA" dirty="0" smtClean="0"/>
              <a:t>	N services</a:t>
            </a:r>
          </a:p>
          <a:p>
            <a:pPr lvl="1"/>
            <a:endParaRPr lang="en-ZA" dirty="0" smtClean="0"/>
          </a:p>
          <a:p>
            <a:pPr lvl="1">
              <a:buNone/>
            </a:pPr>
            <a:endParaRPr lang="en-ZA" dirty="0" smtClean="0"/>
          </a:p>
          <a:p>
            <a:r>
              <a:rPr lang="en-ZA" dirty="0" smtClean="0"/>
              <a:t>QOS(Quality of Service)</a:t>
            </a:r>
          </a:p>
          <a:p>
            <a:r>
              <a:rPr lang="en-ZA" dirty="0" smtClean="0"/>
              <a:t>Different Service Providers</a:t>
            </a:r>
          </a:p>
          <a:p>
            <a:pPr lvl="1"/>
            <a:r>
              <a:rPr lang="en-ZA" dirty="0" smtClean="0"/>
              <a:t>Amount shared among service providers</a:t>
            </a:r>
          </a:p>
          <a:p>
            <a:pPr>
              <a:buNone/>
            </a:pPr>
            <a:endParaRPr lang="en-ZA" dirty="0"/>
          </a:p>
        </p:txBody>
      </p:sp>
      <p:pic>
        <p:nvPicPr>
          <p:cNvPr id="4" name="Picture 3" descr="compositionOfService.PNG"/>
          <p:cNvPicPr>
            <a:picLocks noChangeAspect="1"/>
          </p:cNvPicPr>
          <p:nvPr/>
        </p:nvPicPr>
        <p:blipFill>
          <a:blip r:embed="rId3"/>
          <a:stretch>
            <a:fillRect/>
          </a:stretch>
        </p:blipFill>
        <p:spPr>
          <a:xfrm>
            <a:off x="3528883" y="2742728"/>
            <a:ext cx="4556338" cy="2045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linds(horizontal)">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concepts</a:t>
            </a:r>
            <a:br>
              <a:rPr lang="en-ZA" dirty="0" smtClean="0"/>
            </a:br>
            <a:endParaRPr lang="en-ZA" dirty="0"/>
          </a:p>
        </p:txBody>
      </p:sp>
      <p:sp>
        <p:nvSpPr>
          <p:cNvPr id="3" name="Content Placeholder 2"/>
          <p:cNvSpPr>
            <a:spLocks noGrp="1"/>
          </p:cNvSpPr>
          <p:nvPr>
            <p:ph idx="1"/>
          </p:nvPr>
        </p:nvSpPr>
        <p:spPr/>
        <p:txBody>
          <a:bodyPr/>
          <a:lstStyle/>
          <a:p>
            <a:r>
              <a:rPr lang="en-ZA" dirty="0" smtClean="0"/>
              <a:t>Offline and online Charging</a:t>
            </a:r>
          </a:p>
          <a:p>
            <a:pPr lvl="1"/>
            <a:r>
              <a:rPr lang="en-ZA" dirty="0" smtClean="0"/>
              <a:t>Offline : charging information is sent to an external billing system</a:t>
            </a:r>
          </a:p>
          <a:p>
            <a:pPr lvl="1"/>
            <a:r>
              <a:rPr lang="en-ZA" dirty="0" smtClean="0"/>
              <a:t>Online : With online charging there is real-time interaction with a service</a:t>
            </a:r>
          </a:p>
          <a:p>
            <a:r>
              <a:rPr lang="en-ZA" dirty="0" smtClean="0"/>
              <a:t>Real time charging</a:t>
            </a:r>
          </a:p>
          <a:p>
            <a:pPr lvl="1"/>
            <a:r>
              <a:rPr lang="en-ZA" dirty="0" smtClean="0"/>
              <a:t>Charging Information is generated, processed, and transported </a:t>
            </a:r>
            <a:r>
              <a:rPr lang="en-ZA" dirty="0" smtClean="0"/>
              <a:t>in real time</a:t>
            </a:r>
            <a:endParaRPr lang="en-ZA" dirty="0" smtClean="0"/>
          </a:p>
          <a:p>
            <a:r>
              <a:rPr lang="en-ZA" dirty="0" smtClean="0"/>
              <a:t>Different charges</a:t>
            </a:r>
          </a:p>
          <a:p>
            <a:pPr lvl="1"/>
            <a:r>
              <a:rPr lang="en-ZA" dirty="0" smtClean="0"/>
              <a:t>Service, Tariff , and Content charges</a:t>
            </a:r>
          </a:p>
          <a:p>
            <a:r>
              <a:rPr lang="en-ZA" dirty="0" smtClean="0"/>
              <a:t>Charging Models</a:t>
            </a:r>
          </a:p>
          <a:p>
            <a:pPr lvl="1"/>
            <a:r>
              <a:rPr lang="en-ZA" dirty="0" smtClean="0"/>
              <a:t>Event, Volume, Time, Subscription, Reward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linds(horizontal)">
                                      <p:cBhvr>
                                        <p:cTn id="34" dur="500"/>
                                        <p:tgtEl>
                                          <p:spTgt spid="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Project Progress</a:t>
            </a:r>
            <a:endParaRPr lang="en-ZA" dirty="0"/>
          </a:p>
        </p:txBody>
      </p:sp>
      <p:sp>
        <p:nvSpPr>
          <p:cNvPr id="3" name="Content Placeholder 2"/>
          <p:cNvSpPr>
            <a:spLocks noGrp="1"/>
          </p:cNvSpPr>
          <p:nvPr>
            <p:ph idx="1"/>
          </p:nvPr>
        </p:nvSpPr>
        <p:spPr/>
        <p:txBody>
          <a:bodyPr/>
          <a:lstStyle/>
          <a:p>
            <a:pPr>
              <a:buNone/>
            </a:pPr>
            <a:endParaRPr lang="en-ZA" dirty="0" smtClean="0"/>
          </a:p>
          <a:p>
            <a:r>
              <a:rPr lang="en-ZA" dirty="0" smtClean="0"/>
              <a:t>Example Systems under development </a:t>
            </a:r>
          </a:p>
          <a:p>
            <a:pPr lvl="1"/>
            <a:r>
              <a:rPr lang="en-ZA" dirty="0" smtClean="0"/>
              <a:t>Messaging system</a:t>
            </a:r>
          </a:p>
          <a:p>
            <a:pPr lvl="2"/>
            <a:r>
              <a:rPr lang="en-ZA" dirty="0" smtClean="0"/>
              <a:t>Event-based charging model</a:t>
            </a:r>
          </a:p>
          <a:p>
            <a:pPr lvl="1"/>
            <a:r>
              <a:rPr lang="en-ZA" dirty="0" smtClean="0"/>
              <a:t>Session system</a:t>
            </a:r>
          </a:p>
          <a:p>
            <a:pPr lvl="2"/>
            <a:r>
              <a:rPr lang="en-ZA" dirty="0" smtClean="0"/>
              <a:t>Time-based charging models</a:t>
            </a:r>
          </a:p>
          <a:p>
            <a:pPr>
              <a:buNone/>
            </a:pPr>
            <a:endParaRPr lang="en-ZA" dirty="0"/>
          </a:p>
        </p:txBody>
      </p:sp>
      <p:pic>
        <p:nvPicPr>
          <p:cNvPr id="1026" name="Picture 2"/>
          <p:cNvPicPr>
            <a:picLocks noChangeAspect="1" noChangeArrowheads="1"/>
          </p:cNvPicPr>
          <p:nvPr/>
        </p:nvPicPr>
        <p:blipFill>
          <a:blip r:embed="rId3"/>
          <a:srcRect/>
          <a:stretch>
            <a:fillRect/>
          </a:stretch>
        </p:blipFill>
        <p:spPr bwMode="auto">
          <a:xfrm>
            <a:off x="4092221" y="3119718"/>
            <a:ext cx="4847384" cy="2595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Session System</a:t>
            </a:r>
            <a:endParaRPr lang="en-ZA" dirty="0"/>
          </a:p>
        </p:txBody>
      </p:sp>
      <p:sp>
        <p:nvSpPr>
          <p:cNvPr id="5" name="Content Placeholder 4"/>
          <p:cNvSpPr>
            <a:spLocks noGrp="1"/>
          </p:cNvSpPr>
          <p:nvPr>
            <p:ph idx="1"/>
          </p:nvPr>
        </p:nvSpPr>
        <p:spPr/>
        <p:txBody>
          <a:bodyPr/>
          <a:lstStyle/>
          <a:p>
            <a:r>
              <a:rPr lang="en-ZA" dirty="0" smtClean="0"/>
              <a:t>Extended from the sip B2BUA mobicents application.</a:t>
            </a:r>
          </a:p>
          <a:p>
            <a:endParaRPr lang="en-ZA" dirty="0"/>
          </a:p>
        </p:txBody>
      </p:sp>
      <p:pic>
        <p:nvPicPr>
          <p:cNvPr id="6" name="Picture 5" descr="sipb2b.bmp"/>
          <p:cNvPicPr>
            <a:picLocks noChangeAspect="1"/>
          </p:cNvPicPr>
          <p:nvPr/>
        </p:nvPicPr>
        <p:blipFill>
          <a:blip r:embed="rId3"/>
          <a:stretch>
            <a:fillRect/>
          </a:stretch>
        </p:blipFill>
        <p:spPr>
          <a:xfrm>
            <a:off x="1285852" y="1857364"/>
            <a:ext cx="5429288" cy="42862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p>
        </p:txBody>
      </p:sp>
      <p:sp>
        <p:nvSpPr>
          <p:cNvPr id="3" name="Content Placeholder 2"/>
          <p:cNvSpPr>
            <a:spLocks noGrp="1"/>
          </p:cNvSpPr>
          <p:nvPr>
            <p:ph idx="1"/>
          </p:nvPr>
        </p:nvSpPr>
        <p:spPr/>
        <p:txBody>
          <a:bodyPr/>
          <a:lstStyle/>
          <a:p>
            <a:pPr>
              <a:buNone/>
            </a:pPr>
            <a:endParaRPr lang="en-ZA" dirty="0" smtClean="0"/>
          </a:p>
          <a:p>
            <a:r>
              <a:rPr lang="en-ZA" dirty="0" smtClean="0"/>
              <a:t>Billing for next generation networks will be more complex</a:t>
            </a:r>
          </a:p>
          <a:p>
            <a:r>
              <a:rPr lang="en-ZA" dirty="0" smtClean="0"/>
              <a:t>Next step we look at more advanced services</a:t>
            </a:r>
          </a:p>
          <a:p>
            <a:pPr lvl="1"/>
            <a:r>
              <a:rPr lang="en-ZA" dirty="0" smtClean="0"/>
              <a:t>That incorporate volume based, and reward based charging model. </a:t>
            </a:r>
          </a:p>
          <a:p>
            <a:pPr lvl="1"/>
            <a:r>
              <a:rPr lang="en-ZA" dirty="0" smtClean="0"/>
              <a:t>Consider applications that uses a combination of the two charging models </a:t>
            </a:r>
            <a:r>
              <a:rPr lang="en-ZA" dirty="0" err="1" smtClean="0"/>
              <a:t>e.g</a:t>
            </a:r>
            <a:r>
              <a:rPr lang="en-ZA" dirty="0" smtClean="0"/>
              <a:t> event-based and session based charging model. </a:t>
            </a:r>
          </a:p>
          <a:p>
            <a:endParaRPr lang="en-Z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descr="d:\Documents and Settings\admin\My Documents\My Pictures\Microsoft Clip Organizer\j0431512.png"/>
          <p:cNvPicPr>
            <a:picLocks noGrp="1" noChangeAspect="1" noChangeArrowheads="1"/>
          </p:cNvPicPr>
          <p:nvPr>
            <p:ph idx="1"/>
          </p:nvPr>
        </p:nvPicPr>
        <p:blipFill>
          <a:blip r:embed="rId2"/>
          <a:stretch>
            <a:fillRect/>
          </a:stretch>
        </p:blipFill>
        <p:spPr bwMode="auto">
          <a:xfrm>
            <a:off x="3643426" y="2731408"/>
            <a:ext cx="1828572" cy="18285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vergence(2)">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convergence(2)</Template>
  <TotalTime>640</TotalTime>
  <Words>866</Words>
  <Application>Microsoft Office PowerPoint</Application>
  <PresentationFormat>On-screen Show (4:3)</PresentationFormat>
  <Paragraphs>111</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convergence(2)</vt:lpstr>
      <vt:lpstr>The development of a Mobicents-based billing system and a new billing framework</vt:lpstr>
      <vt:lpstr>Outline</vt:lpstr>
      <vt:lpstr>Introduction and recap</vt:lpstr>
      <vt:lpstr>Complexities associated with billing</vt:lpstr>
      <vt:lpstr>concepts </vt:lpstr>
      <vt:lpstr>Project Progress</vt:lpstr>
      <vt:lpstr>Session System</vt:lpstr>
      <vt:lpstr>Conclusion</vt:lpstr>
      <vt:lpstr>Slide 9</vt:lpstr>
    </vt:vector>
  </TitlesOfParts>
  <Company>Rhodes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a Mobicents-based billing system and a new billing framework</dc:title>
  <dc:creator>Defaultuser</dc:creator>
  <dc:description>PresentationLoad.com</dc:description>
  <cp:lastModifiedBy>Defaultuser</cp:lastModifiedBy>
  <cp:revision>63</cp:revision>
  <dcterms:created xsi:type="dcterms:W3CDTF">2010-07-28T09:25:15Z</dcterms:created>
  <dcterms:modified xsi:type="dcterms:W3CDTF">2010-08-03T08:12:20Z</dcterms:modified>
</cp:coreProperties>
</file>