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7"/>
  </p:notesMasterIdLst>
  <p:handoutMasterIdLst>
    <p:handoutMasterId r:id="rId28"/>
  </p:handoutMasterIdLst>
  <p:sldIdLst>
    <p:sldId id="287" r:id="rId2"/>
    <p:sldId id="284" r:id="rId3"/>
    <p:sldId id="288" r:id="rId4"/>
    <p:sldId id="289" r:id="rId5"/>
    <p:sldId id="290" r:id="rId6"/>
    <p:sldId id="291" r:id="rId7"/>
    <p:sldId id="306" r:id="rId8"/>
    <p:sldId id="307" r:id="rId9"/>
    <p:sldId id="308" r:id="rId10"/>
    <p:sldId id="292" r:id="rId11"/>
    <p:sldId id="295" r:id="rId12"/>
    <p:sldId id="297" r:id="rId13"/>
    <p:sldId id="298" r:id="rId14"/>
    <p:sldId id="299" r:id="rId15"/>
    <p:sldId id="293" r:id="rId16"/>
    <p:sldId id="296" r:id="rId17"/>
    <p:sldId id="300" r:id="rId18"/>
    <p:sldId id="301" r:id="rId19"/>
    <p:sldId id="302" r:id="rId20"/>
    <p:sldId id="303" r:id="rId21"/>
    <p:sldId id="304" r:id="rId22"/>
    <p:sldId id="305" r:id="rId23"/>
    <p:sldId id="309" r:id="rId24"/>
    <p:sldId id="294" r:id="rId25"/>
    <p:sldId id="310" r:id="rId2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00" autoAdjust="0"/>
    <p:restoredTop sz="82025" autoAdjust="0"/>
  </p:normalViewPr>
  <p:slideViewPr>
    <p:cSldViewPr snapToGrid="0">
      <p:cViewPr varScale="1">
        <p:scale>
          <a:sx n="96" d="100"/>
          <a:sy n="96" d="100"/>
        </p:scale>
        <p:origin x="-20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7096FBC-38E7-41F1-9EEF-1501EA9A12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4599077-A04B-46F6-8DFD-077B77DA0F5F}"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61D88B85-DE8A-463C-822C-3928D411ADEE}" type="slidenum">
              <a:rPr lang="de-DE" smtClean="0">
                <a:cs typeface="Arial" charset="0"/>
              </a:rPr>
              <a:pPr/>
              <a:t>1</a:t>
            </a:fld>
            <a:endParaRPr lang="de-DE" smtClean="0">
              <a:cs typeface="Arial" charset="0"/>
            </a:endParaRPr>
          </a:p>
        </p:txBody>
      </p:sp>
      <p:sp>
        <p:nvSpPr>
          <p:cNvPr id="717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AA2CC5E9-C571-435A-B1BD-5AA38063B699}" type="slidenum">
              <a:rPr lang="en-GB" sz="1300"/>
              <a:pPr algn="r" defTabSz="947738"/>
              <a:t>1</a:t>
            </a:fld>
            <a:endParaRPr lang="en-GB" sz="1300"/>
          </a:p>
        </p:txBody>
      </p:sp>
      <p:sp>
        <p:nvSpPr>
          <p:cNvPr id="7172" name="Rectangle 2"/>
          <p:cNvSpPr>
            <a:spLocks noGrp="1" noRot="1" noChangeAspect="1" noChangeArrowheads="1" noTextEdit="1"/>
          </p:cNvSpPr>
          <p:nvPr>
            <p:ph type="sldImg"/>
          </p:nvPr>
        </p:nvSpPr>
        <p:spPr>
          <a:xfrm>
            <a:off x="1143000" y="685800"/>
            <a:ext cx="4573588" cy="3430588"/>
          </a:xfrm>
          <a:ln/>
        </p:spPr>
      </p:sp>
      <p:sp>
        <p:nvSpPr>
          <p:cNvPr id="717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smtClean="0">
                <a:solidFill>
                  <a:schemeClr val="tx1"/>
                </a:solidFill>
                <a:latin typeface="Arial" charset="0"/>
                <a:ea typeface="+mn-ea"/>
                <a:cs typeface="+mn-cs"/>
              </a:rPr>
              <a:t>Mobicents provides a platform where developers can create services that allow for the convergence of voice, video, and data</a:t>
            </a:r>
          </a:p>
          <a:p>
            <a:r>
              <a:rPr lang="en-ZA" sz="1200" kern="1200" dirty="0" smtClean="0">
                <a:solidFill>
                  <a:schemeClr val="tx1"/>
                </a:solidFill>
                <a:latin typeface="Arial" charset="0"/>
                <a:ea typeface="+mn-ea"/>
                <a:cs typeface="+mn-cs"/>
              </a:rPr>
              <a:t>Application will be</a:t>
            </a:r>
            <a:r>
              <a:rPr lang="en-ZA" sz="1200" kern="1200" baseline="0" dirty="0" smtClean="0">
                <a:solidFill>
                  <a:schemeClr val="tx1"/>
                </a:solidFill>
                <a:latin typeface="Arial" charset="0"/>
                <a:ea typeface="+mn-ea"/>
                <a:cs typeface="+mn-cs"/>
              </a:rPr>
              <a:t> composed of different </a:t>
            </a:r>
            <a:r>
              <a:rPr lang="en-ZA" sz="1200" kern="1200" baseline="0" dirty="0" err="1" smtClean="0">
                <a:solidFill>
                  <a:schemeClr val="tx1"/>
                </a:solidFill>
                <a:latin typeface="Arial" charset="0"/>
                <a:ea typeface="+mn-ea"/>
                <a:cs typeface="+mn-cs"/>
              </a:rPr>
              <a:t>SBBs</a:t>
            </a:r>
            <a:endParaRPr lang="en-ZA" sz="1200" kern="1200" dirty="0" smtClean="0">
              <a:solidFill>
                <a:schemeClr val="tx1"/>
              </a:solidFill>
              <a:latin typeface="Arial" charset="0"/>
              <a:ea typeface="+mn-ea"/>
              <a:cs typeface="+mn-cs"/>
            </a:endParaRPr>
          </a:p>
          <a:p>
            <a:r>
              <a:rPr lang="en-ZA" sz="1200" kern="1200" dirty="0" smtClean="0">
                <a:solidFill>
                  <a:schemeClr val="tx1"/>
                </a:solidFill>
                <a:latin typeface="Arial" charset="0"/>
                <a:ea typeface="+mn-ea"/>
                <a:cs typeface="+mn-cs"/>
              </a:rPr>
              <a:t>The </a:t>
            </a:r>
            <a:r>
              <a:rPr lang="en-ZA" sz="1200" kern="1200" dirty="0" err="1" smtClean="0">
                <a:solidFill>
                  <a:schemeClr val="tx1"/>
                </a:solidFill>
                <a:latin typeface="Arial" charset="0"/>
                <a:ea typeface="+mn-ea"/>
                <a:cs typeface="+mn-cs"/>
              </a:rPr>
              <a:t>SBBs</a:t>
            </a:r>
            <a:r>
              <a:rPr lang="en-ZA" sz="1200" kern="1200" dirty="0" smtClean="0">
                <a:solidFill>
                  <a:schemeClr val="tx1"/>
                </a:solidFill>
                <a:latin typeface="Arial" charset="0"/>
                <a:ea typeface="+mn-ea"/>
                <a:cs typeface="+mn-cs"/>
              </a:rPr>
              <a:t> are java files containing code that is used to create a service. </a:t>
            </a:r>
          </a:p>
          <a:p>
            <a:r>
              <a:rPr lang="en-ZA" sz="1200" kern="1200" dirty="0" smtClean="0">
                <a:solidFill>
                  <a:schemeClr val="tx1"/>
                </a:solidFill>
                <a:latin typeface="Arial" charset="0"/>
                <a:ea typeface="+mn-ea"/>
                <a:cs typeface="+mn-cs"/>
              </a:rPr>
              <a:t>The billing component contains methods to implement different charging models. </a:t>
            </a:r>
          </a:p>
          <a:p>
            <a:r>
              <a:rPr lang="en-ZA" sz="1200" kern="1200" dirty="0" smtClean="0">
                <a:solidFill>
                  <a:schemeClr val="tx1"/>
                </a:solidFill>
                <a:latin typeface="Arial" charset="0"/>
                <a:ea typeface="+mn-ea"/>
                <a:cs typeface="+mn-cs"/>
              </a:rPr>
              <a:t>The billing component has public methods that allow communication between the </a:t>
            </a:r>
            <a:r>
              <a:rPr lang="en-ZA" sz="1200" kern="1200" dirty="0" err="1" smtClean="0">
                <a:solidFill>
                  <a:schemeClr val="tx1"/>
                </a:solidFill>
                <a:latin typeface="Arial" charset="0"/>
                <a:ea typeface="+mn-ea"/>
                <a:cs typeface="+mn-cs"/>
              </a:rPr>
              <a:t>SBBs</a:t>
            </a:r>
            <a:r>
              <a:rPr lang="en-ZA" sz="1200" kern="1200" dirty="0" smtClean="0">
                <a:solidFill>
                  <a:schemeClr val="tx1"/>
                </a:solidFill>
                <a:latin typeface="Arial" charset="0"/>
                <a:ea typeface="+mn-ea"/>
                <a:cs typeface="+mn-cs"/>
              </a:rPr>
              <a:t>(service building blocks) in Mobicents application.</a:t>
            </a:r>
          </a:p>
          <a:p>
            <a:r>
              <a:rPr lang="en-ZA" sz="1200" kern="1200" dirty="0" smtClean="0">
                <a:solidFill>
                  <a:schemeClr val="tx1"/>
                </a:solidFill>
                <a:latin typeface="Arial" charset="0"/>
                <a:ea typeface="+mn-ea"/>
                <a:cs typeface="+mn-cs"/>
              </a:rPr>
              <a:t>The communication between the Billing component and the Emulator is based on the Diameter protocol. </a:t>
            </a:r>
          </a:p>
          <a:p>
            <a:r>
              <a:rPr lang="en-ZA" sz="1200" kern="1200" dirty="0" smtClean="0">
                <a:solidFill>
                  <a:schemeClr val="tx1"/>
                </a:solidFill>
                <a:latin typeface="Arial" charset="0"/>
                <a:ea typeface="+mn-ea"/>
                <a:cs typeface="+mn-cs"/>
              </a:rPr>
              <a:t>Ericsson Diameter Emulator acts</a:t>
            </a:r>
            <a:r>
              <a:rPr lang="en-ZA" sz="1200" kern="1200" baseline="0" dirty="0" smtClean="0">
                <a:solidFill>
                  <a:schemeClr val="tx1"/>
                </a:solidFill>
                <a:latin typeface="Arial" charset="0"/>
                <a:ea typeface="+mn-ea"/>
                <a:cs typeface="+mn-cs"/>
              </a:rPr>
              <a:t> as A PPS(Prepaid system) and responds to requests from billing </a:t>
            </a:r>
            <a:r>
              <a:rPr lang="en-ZA" sz="1200" kern="1200" baseline="0" dirty="0" err="1" smtClean="0">
                <a:solidFill>
                  <a:schemeClr val="tx1"/>
                </a:solidFill>
                <a:latin typeface="Arial" charset="0"/>
                <a:ea typeface="+mn-ea"/>
                <a:cs typeface="+mn-cs"/>
              </a:rPr>
              <a:t>componet</a:t>
            </a:r>
            <a:r>
              <a:rPr lang="en-ZA" sz="1200" kern="1200" baseline="0" dirty="0" smtClean="0">
                <a:solidFill>
                  <a:schemeClr val="tx1"/>
                </a:solidFill>
                <a:latin typeface="Arial" charset="0"/>
                <a:ea typeface="+mn-ea"/>
                <a:cs typeface="+mn-cs"/>
              </a:rPr>
              <a:t>. </a:t>
            </a:r>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smtClean="0">
                <a:solidFill>
                  <a:schemeClr val="tx1"/>
                </a:solidFill>
                <a:latin typeface="Arial" charset="0"/>
                <a:ea typeface="+mn-ea"/>
                <a:cs typeface="+mn-cs"/>
              </a:rPr>
              <a:t>The </a:t>
            </a:r>
            <a:r>
              <a:rPr lang="en-ZA" sz="1200" kern="1200" dirty="0" err="1" smtClean="0">
                <a:solidFill>
                  <a:schemeClr val="tx1"/>
                </a:solidFill>
                <a:latin typeface="Arial" charset="0"/>
                <a:ea typeface="+mn-ea"/>
                <a:cs typeface="+mn-cs"/>
              </a:rPr>
              <a:t>AbstractBillingComponent</a:t>
            </a:r>
            <a:r>
              <a:rPr lang="en-ZA" sz="1200" kern="1200" dirty="0" smtClean="0">
                <a:solidFill>
                  <a:schemeClr val="tx1"/>
                </a:solidFill>
                <a:latin typeface="Arial" charset="0"/>
                <a:ea typeface="+mn-ea"/>
                <a:cs typeface="+mn-cs"/>
              </a:rPr>
              <a:t> class contains a number of protected methods that are mainly for returning various Objects such as </a:t>
            </a:r>
            <a:r>
              <a:rPr lang="en-ZA" sz="1200" kern="1200" dirty="0" err="1" smtClean="0">
                <a:solidFill>
                  <a:schemeClr val="tx1"/>
                </a:solidFill>
                <a:latin typeface="Arial" charset="0"/>
                <a:ea typeface="+mn-ea"/>
                <a:cs typeface="+mn-cs"/>
              </a:rPr>
              <a:t>UsedQouta</a:t>
            </a:r>
            <a:r>
              <a:rPr lang="en-ZA" sz="1200" kern="1200" dirty="0" smtClean="0">
                <a:solidFill>
                  <a:schemeClr val="tx1"/>
                </a:solidFill>
                <a:latin typeface="Arial" charset="0"/>
                <a:ea typeface="+mn-ea"/>
                <a:cs typeface="+mn-cs"/>
              </a:rPr>
              <a:t>, Requested </a:t>
            </a:r>
            <a:r>
              <a:rPr lang="en-ZA" sz="1200" kern="1200" dirty="0" err="1" smtClean="0">
                <a:solidFill>
                  <a:schemeClr val="tx1"/>
                </a:solidFill>
                <a:latin typeface="Arial" charset="0"/>
                <a:ea typeface="+mn-ea"/>
                <a:cs typeface="+mn-cs"/>
              </a:rPr>
              <a:t>Qouta</a:t>
            </a:r>
            <a:r>
              <a:rPr lang="en-ZA" sz="1200" kern="1200" dirty="0" smtClean="0">
                <a:solidFill>
                  <a:schemeClr val="tx1"/>
                </a:solidFill>
                <a:latin typeface="Arial" charset="0"/>
                <a:ea typeface="+mn-ea"/>
                <a:cs typeface="+mn-cs"/>
              </a:rPr>
              <a:t>, </a:t>
            </a:r>
            <a:r>
              <a:rPr lang="en-ZA" sz="1200" kern="1200" dirty="0" err="1" smtClean="0">
                <a:solidFill>
                  <a:schemeClr val="tx1"/>
                </a:solidFill>
                <a:latin typeface="Arial" charset="0"/>
                <a:ea typeface="+mn-ea"/>
                <a:cs typeface="+mn-cs"/>
              </a:rPr>
              <a:t>SessionProperties</a:t>
            </a:r>
            <a:r>
              <a:rPr lang="en-ZA" sz="1200" kern="1200" dirty="0" smtClean="0">
                <a:solidFill>
                  <a:schemeClr val="tx1"/>
                </a:solidFill>
                <a:latin typeface="Arial" charset="0"/>
                <a:ea typeface="+mn-ea"/>
                <a:cs typeface="+mn-cs"/>
              </a:rPr>
              <a:t> object.</a:t>
            </a:r>
          </a:p>
          <a:p>
            <a:endParaRPr lang="en-ZA" sz="1200" kern="1200" dirty="0" smtClean="0">
              <a:solidFill>
                <a:schemeClr val="tx1"/>
              </a:solidFill>
              <a:latin typeface="Arial" charset="0"/>
              <a:ea typeface="+mn-ea"/>
              <a:cs typeface="+mn-cs"/>
            </a:endParaRPr>
          </a:p>
          <a:p>
            <a:r>
              <a:rPr lang="en-ZA" sz="1200" kern="1200" dirty="0" smtClean="0">
                <a:solidFill>
                  <a:schemeClr val="tx1"/>
                </a:solidFill>
                <a:latin typeface="Arial" charset="0"/>
                <a:ea typeface="+mn-ea"/>
                <a:cs typeface="+mn-cs"/>
              </a:rPr>
              <a:t>The </a:t>
            </a:r>
            <a:r>
              <a:rPr lang="en-ZA" sz="1200" kern="1200" dirty="0" err="1" smtClean="0">
                <a:solidFill>
                  <a:schemeClr val="tx1"/>
                </a:solidFill>
                <a:latin typeface="Arial" charset="0"/>
                <a:ea typeface="+mn-ea"/>
                <a:cs typeface="+mn-cs"/>
              </a:rPr>
              <a:t>BillingComponent</a:t>
            </a:r>
            <a:r>
              <a:rPr lang="en-ZA" sz="1200" kern="1200" dirty="0" smtClean="0">
                <a:solidFill>
                  <a:schemeClr val="tx1"/>
                </a:solidFill>
                <a:latin typeface="Arial" charset="0"/>
                <a:ea typeface="+mn-ea"/>
                <a:cs typeface="+mn-cs"/>
              </a:rPr>
              <a:t> interface contains all the public methods required to implement different charging models. </a:t>
            </a:r>
          </a:p>
          <a:p>
            <a:endParaRPr lang="en-ZA" sz="1200" kern="1200" dirty="0" smtClean="0">
              <a:solidFill>
                <a:schemeClr val="tx1"/>
              </a:solidFill>
              <a:latin typeface="Arial" charset="0"/>
              <a:ea typeface="+mn-ea"/>
              <a:cs typeface="+mn-cs"/>
            </a:endParaRPr>
          </a:p>
          <a:p>
            <a:r>
              <a:rPr lang="en-ZA" sz="1200" kern="1200" dirty="0" smtClean="0">
                <a:solidFill>
                  <a:schemeClr val="tx1"/>
                </a:solidFill>
                <a:latin typeface="Arial" charset="0"/>
                <a:ea typeface="+mn-ea"/>
                <a:cs typeface="+mn-cs"/>
              </a:rPr>
              <a:t>The billing component is the main class that contains most of the logic to implement different charging models. </a:t>
            </a:r>
          </a:p>
          <a:p>
            <a:endParaRPr lang="en-ZA" sz="1200" kern="1200" dirty="0" smtClean="0">
              <a:solidFill>
                <a:schemeClr val="tx1"/>
              </a:solidFill>
              <a:latin typeface="Arial" charset="0"/>
              <a:ea typeface="+mn-ea"/>
              <a:cs typeface="+mn-cs"/>
            </a:endParaRPr>
          </a:p>
          <a:p>
            <a:r>
              <a:rPr lang="en-ZA" sz="1200" kern="1200" dirty="0" smtClean="0">
                <a:solidFill>
                  <a:schemeClr val="tx1"/>
                </a:solidFill>
                <a:latin typeface="Arial" charset="0"/>
                <a:ea typeface="+mn-ea"/>
                <a:cs typeface="+mn-cs"/>
              </a:rPr>
              <a:t>The billing component contains a number of private methods to support the methods described in the </a:t>
            </a:r>
            <a:r>
              <a:rPr lang="en-ZA" sz="1200" kern="1200" dirty="0" err="1" smtClean="0">
                <a:solidFill>
                  <a:schemeClr val="tx1"/>
                </a:solidFill>
                <a:latin typeface="Arial" charset="0"/>
                <a:ea typeface="+mn-ea"/>
                <a:cs typeface="+mn-cs"/>
              </a:rPr>
              <a:t>BillingComponentInterface</a:t>
            </a:r>
            <a:r>
              <a:rPr lang="en-ZA" sz="1200" kern="1200" dirty="0" smtClean="0">
                <a:solidFill>
                  <a:schemeClr val="tx1"/>
                </a:solidFill>
                <a:latin typeface="Arial" charset="0"/>
                <a:ea typeface="+mn-ea"/>
                <a:cs typeface="+mn-cs"/>
              </a:rPr>
              <a:t>.</a:t>
            </a:r>
          </a:p>
          <a:p>
            <a:endParaRPr lang="en-ZA"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latin typeface="Arial" charset="0"/>
                <a:ea typeface="+mn-ea"/>
                <a:cs typeface="+mn-cs"/>
              </a:rPr>
              <a:t>This is a listener class that is used to listen to responses from the Diameter Emulator. </a:t>
            </a:r>
          </a:p>
          <a:p>
            <a:r>
              <a:rPr lang="en-ZA" sz="1200" kern="1200" dirty="0" smtClean="0">
                <a:solidFill>
                  <a:schemeClr val="tx1"/>
                </a:solidFill>
                <a:latin typeface="Arial" charset="0"/>
                <a:ea typeface="+mn-ea"/>
                <a:cs typeface="+mn-cs"/>
              </a:rPr>
              <a:t> </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ZA" sz="1200" kern="1200" dirty="0" smtClean="0">
                <a:solidFill>
                  <a:schemeClr val="tx1"/>
                </a:solidFill>
                <a:latin typeface="Arial" charset="0"/>
                <a:ea typeface="+mn-ea"/>
                <a:cs typeface="+mn-cs"/>
              </a:rPr>
              <a:t>When the user service wants to perform charging it calls the </a:t>
            </a:r>
            <a:r>
              <a:rPr lang="en-ZA" sz="1200" kern="1200" dirty="0" err="1" smtClean="0">
                <a:solidFill>
                  <a:schemeClr val="tx1"/>
                </a:solidFill>
                <a:latin typeface="Arial" charset="0"/>
                <a:ea typeface="+mn-ea"/>
                <a:cs typeface="+mn-cs"/>
              </a:rPr>
              <a:t>charge_Event</a:t>
            </a:r>
            <a:r>
              <a:rPr lang="en-ZA" sz="1200" kern="1200" dirty="0" smtClean="0">
                <a:solidFill>
                  <a:schemeClr val="tx1"/>
                </a:solidFill>
                <a:latin typeface="Arial" charset="0"/>
                <a:ea typeface="+mn-ea"/>
                <a:cs typeface="+mn-cs"/>
              </a:rPr>
              <a:t>() method in the billing component.</a:t>
            </a:r>
          </a:p>
          <a:p>
            <a:pPr lvl="0"/>
            <a:r>
              <a:rPr lang="en-ZA" sz="1200" kern="1200" dirty="0" smtClean="0">
                <a:solidFill>
                  <a:schemeClr val="tx1"/>
                </a:solidFill>
                <a:latin typeface="Arial" charset="0"/>
                <a:ea typeface="+mn-ea"/>
                <a:cs typeface="+mn-cs"/>
              </a:rPr>
              <a:t> The billing component performs initializations. This includes setting up connection parameters, and starting the Diameter stack.</a:t>
            </a:r>
          </a:p>
          <a:p>
            <a:pPr lvl="0"/>
            <a:r>
              <a:rPr lang="en-ZA" sz="1200" kern="1200" dirty="0" smtClean="0">
                <a:solidFill>
                  <a:schemeClr val="tx1"/>
                </a:solidFill>
                <a:latin typeface="Arial" charset="0"/>
                <a:ea typeface="+mn-ea"/>
                <a:cs typeface="+mn-cs"/>
              </a:rPr>
              <a:t>The Billing component creates and sends CCR (credit control request) message to the Ericsson Emulator in order to perform a direct debit. </a:t>
            </a:r>
          </a:p>
          <a:p>
            <a:pPr lvl="0"/>
            <a:r>
              <a:rPr lang="en-ZA" sz="1200" kern="1200" dirty="0" smtClean="0">
                <a:solidFill>
                  <a:schemeClr val="tx1"/>
                </a:solidFill>
                <a:latin typeface="Arial" charset="0"/>
                <a:ea typeface="+mn-ea"/>
                <a:cs typeface="+mn-cs"/>
              </a:rPr>
              <a:t>The Ericsson Emulator server responds with the answer, indicating whether or not the transaction was successful.</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ZA" sz="1200" kern="1200" dirty="0" smtClean="0">
                <a:solidFill>
                  <a:schemeClr val="tx1"/>
                </a:solidFill>
                <a:latin typeface="Arial" charset="0"/>
                <a:ea typeface="+mn-ea"/>
                <a:cs typeface="+mn-cs"/>
              </a:rPr>
              <a:t>When a session is established within the user service, the </a:t>
            </a:r>
            <a:r>
              <a:rPr lang="en-ZA" sz="1200" kern="1200" dirty="0" err="1" smtClean="0">
                <a:solidFill>
                  <a:schemeClr val="tx1"/>
                </a:solidFill>
                <a:latin typeface="Arial" charset="0"/>
                <a:ea typeface="+mn-ea"/>
                <a:cs typeface="+mn-cs"/>
              </a:rPr>
              <a:t>charge_startSessionBilling</a:t>
            </a:r>
            <a:r>
              <a:rPr lang="en-ZA" sz="1200" kern="1200" dirty="0" smtClean="0">
                <a:solidFill>
                  <a:schemeClr val="tx1"/>
                </a:solidFill>
                <a:latin typeface="Arial" charset="0"/>
                <a:ea typeface="+mn-ea"/>
                <a:cs typeface="+mn-cs"/>
              </a:rPr>
              <a:t>() method in the billing component is called.</a:t>
            </a:r>
          </a:p>
          <a:p>
            <a:pPr lvl="0"/>
            <a:r>
              <a:rPr lang="en-ZA" sz="1200" kern="1200" dirty="0" smtClean="0">
                <a:solidFill>
                  <a:schemeClr val="tx1"/>
                </a:solidFill>
                <a:latin typeface="Arial" charset="0"/>
                <a:ea typeface="+mn-ea"/>
                <a:cs typeface="+mn-cs"/>
              </a:rPr>
              <a:t>Similar to event-based charging the billing component performs initializations.</a:t>
            </a:r>
          </a:p>
          <a:p>
            <a:pPr lvl="0"/>
            <a:r>
              <a:rPr lang="en-ZA" sz="1200" kern="1200" dirty="0" smtClean="0">
                <a:solidFill>
                  <a:schemeClr val="tx1"/>
                </a:solidFill>
                <a:latin typeface="Arial" charset="0"/>
                <a:ea typeface="+mn-ea"/>
                <a:cs typeface="+mn-cs"/>
              </a:rPr>
              <a:t>The billing component creates and sends CCR message to the Ericsson Emulator in order to start the session. The CCR message will contain the CC-Request-Type AVP that is set to INITIAL_REQUEST.</a:t>
            </a:r>
          </a:p>
          <a:p>
            <a:pPr lvl="0"/>
            <a:r>
              <a:rPr lang="en-ZA" sz="1200" kern="1200" dirty="0" smtClean="0">
                <a:solidFill>
                  <a:schemeClr val="tx1"/>
                </a:solidFill>
                <a:latin typeface="Arial" charset="0"/>
                <a:ea typeface="+mn-ea"/>
                <a:cs typeface="+mn-cs"/>
              </a:rPr>
              <a:t>The Ericsson Emulator responds with an Answer message.</a:t>
            </a:r>
          </a:p>
          <a:p>
            <a:pPr lvl="0"/>
            <a:r>
              <a:rPr lang="en-ZA" sz="1200" kern="1200" dirty="0" smtClean="0">
                <a:solidFill>
                  <a:schemeClr val="tx1"/>
                </a:solidFill>
                <a:latin typeface="Arial" charset="0"/>
                <a:ea typeface="+mn-ea"/>
                <a:cs typeface="+mn-cs"/>
              </a:rPr>
              <a:t>The Billing component calls the Start() method of the Timer object.</a:t>
            </a:r>
          </a:p>
          <a:p>
            <a:pPr lvl="0"/>
            <a:r>
              <a:rPr lang="en-ZA" sz="1200" kern="1200" dirty="0" smtClean="0">
                <a:solidFill>
                  <a:schemeClr val="tx1"/>
                </a:solidFill>
                <a:latin typeface="Arial" charset="0"/>
                <a:ea typeface="+mn-ea"/>
                <a:cs typeface="+mn-cs"/>
              </a:rPr>
              <a:t>A second lapses and a tick event is generated by the timer object.</a:t>
            </a:r>
          </a:p>
          <a:p>
            <a:pPr lvl="0"/>
            <a:r>
              <a:rPr lang="en-ZA" sz="1200" kern="1200" dirty="0" smtClean="0">
                <a:solidFill>
                  <a:schemeClr val="tx1"/>
                </a:solidFill>
                <a:latin typeface="Arial" charset="0"/>
                <a:ea typeface="+mn-ea"/>
                <a:cs typeface="+mn-cs"/>
              </a:rPr>
              <a:t>The timer object sends a CCR message to the Ericsson emulator in order to perform an update. The CC-Request-Type AVP is set to UPDATE_REQUEST.</a:t>
            </a:r>
          </a:p>
          <a:p>
            <a:pPr lvl="0"/>
            <a:r>
              <a:rPr lang="en-ZA" sz="1200" kern="1200" dirty="0" smtClean="0">
                <a:solidFill>
                  <a:schemeClr val="tx1"/>
                </a:solidFill>
                <a:latin typeface="Arial" charset="0"/>
                <a:ea typeface="+mn-ea"/>
                <a:cs typeface="+mn-cs"/>
              </a:rPr>
              <a:t>The Emulator will respond with an answer message static the success of the transaction. Steps 6 – 8 repeated until the end of the session.</a:t>
            </a:r>
          </a:p>
          <a:p>
            <a:pPr lvl="0"/>
            <a:r>
              <a:rPr lang="en-ZA" sz="1200" kern="1200" dirty="0" smtClean="0">
                <a:solidFill>
                  <a:schemeClr val="tx1"/>
                </a:solidFill>
                <a:latin typeface="Arial" charset="0"/>
                <a:ea typeface="+mn-ea"/>
                <a:cs typeface="+mn-cs"/>
              </a:rPr>
              <a:t>When the session is complete the service will call the </a:t>
            </a:r>
            <a:r>
              <a:rPr lang="en-ZA" sz="1200" kern="1200" dirty="0" err="1" smtClean="0">
                <a:solidFill>
                  <a:schemeClr val="tx1"/>
                </a:solidFill>
                <a:latin typeface="Arial" charset="0"/>
                <a:ea typeface="+mn-ea"/>
                <a:cs typeface="+mn-cs"/>
              </a:rPr>
              <a:t>charge_stopSessionBilling</a:t>
            </a:r>
            <a:r>
              <a:rPr lang="en-ZA" sz="1200" kern="1200" dirty="0" smtClean="0">
                <a:solidFill>
                  <a:schemeClr val="tx1"/>
                </a:solidFill>
                <a:latin typeface="Arial" charset="0"/>
                <a:ea typeface="+mn-ea"/>
                <a:cs typeface="+mn-cs"/>
              </a:rPr>
              <a:t>() method in the billing component. </a:t>
            </a:r>
          </a:p>
          <a:p>
            <a:pPr lvl="0"/>
            <a:r>
              <a:rPr lang="en-ZA" sz="1200" kern="1200" dirty="0" smtClean="0">
                <a:solidFill>
                  <a:schemeClr val="tx1"/>
                </a:solidFill>
                <a:latin typeface="Arial" charset="0"/>
                <a:ea typeface="+mn-ea"/>
                <a:cs typeface="+mn-cs"/>
              </a:rPr>
              <a:t>The Billing component calls the </a:t>
            </a:r>
            <a:r>
              <a:rPr lang="en-ZA" sz="1200" kern="1200" dirty="0" err="1" smtClean="0">
                <a:solidFill>
                  <a:schemeClr val="tx1"/>
                </a:solidFill>
                <a:latin typeface="Arial" charset="0"/>
                <a:ea typeface="+mn-ea"/>
                <a:cs typeface="+mn-cs"/>
              </a:rPr>
              <a:t>stopTimer</a:t>
            </a:r>
            <a:r>
              <a:rPr lang="en-ZA" sz="1200" kern="1200" dirty="0" smtClean="0">
                <a:solidFill>
                  <a:schemeClr val="tx1"/>
                </a:solidFill>
                <a:latin typeface="Arial" charset="0"/>
                <a:ea typeface="+mn-ea"/>
                <a:cs typeface="+mn-cs"/>
              </a:rPr>
              <a:t>() method.</a:t>
            </a:r>
          </a:p>
          <a:p>
            <a:pPr lvl="0"/>
            <a:r>
              <a:rPr lang="en-ZA" sz="1200" kern="1200" dirty="0" smtClean="0">
                <a:solidFill>
                  <a:schemeClr val="tx1"/>
                </a:solidFill>
                <a:latin typeface="Arial" charset="0"/>
                <a:ea typeface="+mn-ea"/>
                <a:cs typeface="+mn-cs"/>
              </a:rPr>
              <a:t>The </a:t>
            </a:r>
            <a:r>
              <a:rPr lang="en-ZA" sz="1200" kern="1200" dirty="0" err="1" smtClean="0">
                <a:solidFill>
                  <a:schemeClr val="tx1"/>
                </a:solidFill>
                <a:latin typeface="Arial" charset="0"/>
                <a:ea typeface="+mn-ea"/>
                <a:cs typeface="+mn-cs"/>
              </a:rPr>
              <a:t>StopSession</a:t>
            </a:r>
            <a:r>
              <a:rPr lang="en-ZA" sz="1200" kern="1200" dirty="0" smtClean="0">
                <a:solidFill>
                  <a:schemeClr val="tx1"/>
                </a:solidFill>
                <a:latin typeface="Arial" charset="0"/>
                <a:ea typeface="+mn-ea"/>
                <a:cs typeface="+mn-cs"/>
              </a:rPr>
              <a:t> Method is called. This action will send a CCR messaged with the CC-</a:t>
            </a:r>
            <a:r>
              <a:rPr lang="en-ZA" sz="1200" kern="1200" dirty="0" err="1" smtClean="0">
                <a:solidFill>
                  <a:schemeClr val="tx1"/>
                </a:solidFill>
                <a:latin typeface="Arial" charset="0"/>
                <a:ea typeface="+mn-ea"/>
                <a:cs typeface="+mn-cs"/>
              </a:rPr>
              <a:t>Request_Type</a:t>
            </a:r>
            <a:r>
              <a:rPr lang="en-ZA" sz="1200" kern="1200" dirty="0" smtClean="0">
                <a:solidFill>
                  <a:schemeClr val="tx1"/>
                </a:solidFill>
                <a:latin typeface="Arial" charset="0"/>
                <a:ea typeface="+mn-ea"/>
                <a:cs typeface="+mn-cs"/>
              </a:rPr>
              <a:t> AVP set to TERMINATE_REQUEST.</a:t>
            </a:r>
          </a:p>
          <a:p>
            <a:pPr lvl="0"/>
            <a:r>
              <a:rPr lang="en-ZA" sz="1200" kern="1200" dirty="0" smtClean="0">
                <a:solidFill>
                  <a:schemeClr val="tx1"/>
                </a:solidFill>
                <a:latin typeface="Arial" charset="0"/>
                <a:ea typeface="+mn-ea"/>
                <a:cs typeface="+mn-cs"/>
              </a:rPr>
              <a:t>The emulator responds with an answer.</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16</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ZA" sz="1200" kern="1200" dirty="0" smtClean="0">
                <a:solidFill>
                  <a:schemeClr val="tx1"/>
                </a:solidFill>
                <a:latin typeface="Arial" charset="0"/>
                <a:ea typeface="+mn-ea"/>
                <a:cs typeface="+mn-cs"/>
              </a:rPr>
              <a:t>Steps 1 till 4 is similar to event-based charging</a:t>
            </a:r>
          </a:p>
          <a:p>
            <a:pPr lvl="0"/>
            <a:endParaRPr lang="en-ZA" sz="1200" kern="1200" dirty="0" smtClean="0">
              <a:solidFill>
                <a:schemeClr val="tx1"/>
              </a:solidFill>
              <a:latin typeface="Arial" charset="0"/>
              <a:ea typeface="+mn-ea"/>
              <a:cs typeface="+mn-cs"/>
            </a:endParaRPr>
          </a:p>
          <a:p>
            <a:pPr lvl="0"/>
            <a:r>
              <a:rPr lang="en-ZA" sz="1200" kern="1200" dirty="0" smtClean="0">
                <a:solidFill>
                  <a:schemeClr val="tx1"/>
                </a:solidFill>
                <a:latin typeface="Arial" charset="0"/>
                <a:ea typeface="+mn-ea"/>
                <a:cs typeface="+mn-cs"/>
              </a:rPr>
              <a:t>5) The service will call the </a:t>
            </a:r>
            <a:r>
              <a:rPr lang="en-ZA" sz="1200" kern="1200" dirty="0" err="1" smtClean="0">
                <a:solidFill>
                  <a:schemeClr val="tx1"/>
                </a:solidFill>
                <a:latin typeface="Arial" charset="0"/>
                <a:ea typeface="+mn-ea"/>
                <a:cs typeface="+mn-cs"/>
              </a:rPr>
              <a:t>charge_Reward_Incentive</a:t>
            </a:r>
            <a:r>
              <a:rPr lang="en-ZA" sz="1200" kern="1200" dirty="0" smtClean="0">
                <a:solidFill>
                  <a:schemeClr val="tx1"/>
                </a:solidFill>
                <a:latin typeface="Arial" charset="0"/>
                <a:ea typeface="+mn-ea"/>
                <a:cs typeface="+mn-cs"/>
              </a:rPr>
              <a:t>() method when the user performs a task that affords him/her the ability to receive an incentive. </a:t>
            </a:r>
          </a:p>
          <a:p>
            <a:pPr lvl="0"/>
            <a:endParaRPr lang="en-ZA" sz="1200" kern="1200" dirty="0" smtClean="0">
              <a:solidFill>
                <a:schemeClr val="tx1"/>
              </a:solidFill>
              <a:latin typeface="Arial" charset="0"/>
              <a:ea typeface="+mn-ea"/>
              <a:cs typeface="+mn-cs"/>
            </a:endParaRPr>
          </a:p>
          <a:p>
            <a:pPr lvl="0"/>
            <a:r>
              <a:rPr lang="en-ZA" sz="1200" kern="1200" dirty="0" smtClean="0">
                <a:solidFill>
                  <a:schemeClr val="tx1"/>
                </a:solidFill>
                <a:latin typeface="Arial" charset="0"/>
                <a:ea typeface="+mn-ea"/>
                <a:cs typeface="+mn-cs"/>
              </a:rPr>
              <a:t>6) We count the number of incentives </a:t>
            </a:r>
          </a:p>
          <a:p>
            <a:pPr lvl="0"/>
            <a:endParaRPr lang="en-ZA" sz="1200" kern="1200" dirty="0" smtClean="0">
              <a:solidFill>
                <a:schemeClr val="tx1"/>
              </a:solidFill>
              <a:latin typeface="Arial" charset="0"/>
              <a:ea typeface="+mn-ea"/>
              <a:cs typeface="+mn-cs"/>
            </a:endParaRPr>
          </a:p>
          <a:p>
            <a:pPr lvl="0"/>
            <a:r>
              <a:rPr lang="en-ZA" sz="1200" kern="1200" dirty="0" smtClean="0">
                <a:solidFill>
                  <a:schemeClr val="tx1"/>
                </a:solidFill>
                <a:latin typeface="Arial" charset="0"/>
                <a:ea typeface="+mn-ea"/>
                <a:cs typeface="+mn-cs"/>
              </a:rPr>
              <a:t>7) If the number of incentive equals the threshold we send a CCR (credit control request)  to perform direct refund. The CC-Request-Type AVP is set to REFUND_ACCOUNT</a:t>
            </a:r>
          </a:p>
          <a:p>
            <a:pPr lvl="0"/>
            <a:r>
              <a:rPr lang="en-ZA" sz="1200" kern="1200" dirty="0" smtClean="0">
                <a:solidFill>
                  <a:schemeClr val="tx1"/>
                </a:solidFill>
                <a:latin typeface="Arial" charset="0"/>
                <a:ea typeface="+mn-ea"/>
                <a:cs typeface="+mn-cs"/>
              </a:rPr>
              <a:t>8) The Emulator responds with an answer.</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17</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18</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latin typeface="Arial" charset="0"/>
                <a:ea typeface="+mn-ea"/>
                <a:cs typeface="+mn-cs"/>
              </a:rPr>
              <a:t>XMPP (Extensible Messaging and Presence Protocol) is used for real-time communication and supports applications such as instant messaging, voice and video calls, and presence. </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19</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Event-based charging model</a:t>
            </a:r>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20</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smtClean="0">
                <a:solidFill>
                  <a:schemeClr val="tx1"/>
                </a:solidFill>
                <a:latin typeface="Arial" charset="0"/>
                <a:ea typeface="+mn-ea"/>
                <a:cs typeface="+mn-cs"/>
              </a:rPr>
              <a:t>1) To initiate a session the originating user agent sends an invite message.</a:t>
            </a:r>
          </a:p>
          <a:p>
            <a:r>
              <a:rPr lang="en-ZA" sz="1200" kern="1200" dirty="0" smtClean="0">
                <a:solidFill>
                  <a:schemeClr val="tx1"/>
                </a:solidFill>
                <a:latin typeface="Arial" charset="0"/>
                <a:ea typeface="+mn-ea"/>
                <a:cs typeface="+mn-cs"/>
              </a:rPr>
              <a:t>2) The answering user agent responds with a message 180 ringing.</a:t>
            </a:r>
          </a:p>
          <a:p>
            <a:r>
              <a:rPr lang="en-ZA" sz="1200" kern="1200" dirty="0" smtClean="0">
                <a:solidFill>
                  <a:schemeClr val="tx1"/>
                </a:solidFill>
                <a:latin typeface="Arial" charset="0"/>
                <a:ea typeface="+mn-ea"/>
                <a:cs typeface="+mn-cs"/>
              </a:rPr>
              <a:t>3) When the second user picks up the answering user agent; a 200 OK message is sent to the originating user agent.</a:t>
            </a:r>
          </a:p>
          <a:p>
            <a:r>
              <a:rPr lang="en-ZA" sz="1200" kern="1200" dirty="0" smtClean="0">
                <a:solidFill>
                  <a:schemeClr val="tx1"/>
                </a:solidFill>
                <a:latin typeface="Arial" charset="0"/>
                <a:ea typeface="+mn-ea"/>
                <a:cs typeface="+mn-cs"/>
              </a:rPr>
              <a:t>4) The originating user agent receives the 200 0K and responds with an ACK. At this point a session is established, this is where accounting for the use of resources is initiated</a:t>
            </a:r>
          </a:p>
          <a:p>
            <a:r>
              <a:rPr lang="en-ZA" sz="1200" kern="1200" dirty="0" smtClean="0">
                <a:solidFill>
                  <a:schemeClr val="tx1"/>
                </a:solidFill>
                <a:latin typeface="Arial" charset="0"/>
                <a:ea typeface="+mn-ea"/>
                <a:cs typeface="+mn-cs"/>
              </a:rPr>
              <a:t>5) Either the originating user agent or the answering user agent hangs up; a SIP BYE message is sent to the other user agent. The receiving user agent will respond with a 200OK. At this point we stop accounting of resource usage.</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21</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Time based charging model (Per second</a:t>
            </a:r>
            <a:r>
              <a:rPr lang="en-ZA" baseline="0" dirty="0" smtClean="0"/>
              <a:t> billing)</a:t>
            </a:r>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22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DF7C8AD-E89A-40F2-B5FE-577C7AB47730}" type="slidenum">
              <a:rPr lang="de-DE" smtClean="0">
                <a:cs typeface="Arial" charset="0"/>
              </a:rPr>
              <a:pPr/>
              <a:t>2</a:t>
            </a:fld>
            <a:endParaRPr lang="de-DE" smtClean="0">
              <a:cs typeface="Arial" charset="0"/>
            </a:endParaRPr>
          </a:p>
        </p:txBody>
      </p:sp>
      <p:sp>
        <p:nvSpPr>
          <p:cNvPr id="8195" name="Rectangle 2"/>
          <p:cNvSpPr>
            <a:spLocks noGrp="1" noRot="1" noChangeAspect="1" noChangeArrowheads="1" noTextEdit="1"/>
          </p:cNvSpPr>
          <p:nvPr>
            <p:ph type="sldImg"/>
          </p:nvPr>
        </p:nvSpPr>
        <p:spPr>
          <a:xfrm>
            <a:off x="1143000" y="685800"/>
            <a:ext cx="4573588" cy="3430588"/>
          </a:xfrm>
          <a:ln/>
        </p:spPr>
      </p:sp>
      <p:sp>
        <p:nvSpPr>
          <p:cNvPr id="8196" name="Rectangle 3"/>
          <p:cNvSpPr>
            <a:spLocks noGrp="1" noChangeArrowheads="1"/>
          </p:cNvSpPr>
          <p:nvPr>
            <p:ph type="body" idx="1"/>
          </p:nvPr>
        </p:nvSpPr>
        <p:spPr>
          <a:xfrm>
            <a:off x="914400" y="4343400"/>
            <a:ext cx="5029200" cy="4114800"/>
          </a:xfrm>
          <a:noFill/>
          <a:ln/>
        </p:spPr>
        <p:txBody>
          <a:bodyPr/>
          <a:lstStyle/>
          <a:p>
            <a:pPr eaLnBrk="1" hangingPunct="1"/>
            <a:r>
              <a:rPr lang="en-US" noProof="1" smtClean="0"/>
              <a:t>Diameter</a:t>
            </a:r>
            <a:r>
              <a:rPr lang="en-US" baseline="0" noProof="1" smtClean="0"/>
              <a:t> protocol -&gt; Important used to implement the proposed billing component.</a:t>
            </a:r>
          </a:p>
          <a:p>
            <a:pPr eaLnBrk="1" hangingPunct="1"/>
            <a:endParaRPr lang="en-US" noProof="1" smtClean="0"/>
          </a:p>
          <a:p>
            <a:pPr eaLnBrk="1" hangingPunct="1"/>
            <a:r>
              <a:rPr lang="en-US" noProof="1" smtClean="0"/>
              <a:t>IMS Billing and Related Technologies</a:t>
            </a:r>
            <a:r>
              <a:rPr lang="en-US" baseline="0" noProof="1" smtClean="0"/>
              <a:t> -&gt; Factors affecting billing, IMS principles for charging. We discuss some of the tools avaiable.</a:t>
            </a:r>
          </a:p>
          <a:p>
            <a:pPr eaLnBrk="1" hangingPunct="1"/>
            <a:endParaRPr lang="en-US" baseline="0"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Billing approach</a:t>
            </a:r>
            <a:r>
              <a:rPr lang="en-ZA" baseline="0" dirty="0" smtClean="0"/>
              <a:t> is pay per view with incentive to view adverts. (Event based charging)</a:t>
            </a:r>
            <a:endParaRPr lang="en-ZA" dirty="0" smtClean="0"/>
          </a:p>
          <a:p>
            <a:r>
              <a:rPr lang="en-ZA" dirty="0" smtClean="0"/>
              <a:t>On</a:t>
            </a:r>
            <a:r>
              <a:rPr lang="en-ZA" baseline="0" dirty="0" smtClean="0"/>
              <a:t>-Demand advertising – chose when you want to view your videos …  Additionally this service lets you chose the advert you want, which is beneficial to the advertisers since they know that they are targeting the right user.</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23</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latin typeface="Arial" charset="0"/>
                <a:ea typeface="+mn-ea"/>
                <a:cs typeface="+mn-cs"/>
              </a:rPr>
              <a:t>Billing for next generation applications will be more complex. A number of factors such as </a:t>
            </a:r>
            <a:r>
              <a:rPr lang="en-ZA" sz="1200" kern="1200" dirty="0" err="1" smtClean="0">
                <a:solidFill>
                  <a:schemeClr val="tx1"/>
                </a:solidFill>
                <a:latin typeface="Arial" charset="0"/>
                <a:ea typeface="+mn-ea"/>
                <a:cs typeface="+mn-cs"/>
              </a:rPr>
              <a:t>QoS</a:t>
            </a:r>
            <a:r>
              <a:rPr lang="en-ZA" sz="1200" kern="1200" dirty="0" smtClean="0">
                <a:solidFill>
                  <a:schemeClr val="tx1"/>
                </a:solidFill>
                <a:latin typeface="Arial" charset="0"/>
                <a:ea typeface="+mn-ea"/>
                <a:cs typeface="+mn-cs"/>
              </a:rPr>
              <a:t>, service composition, variety of services is driving the search for more innovative billing. Billing for next generation will be important since it will affect the success of the service.  </a:t>
            </a:r>
          </a:p>
          <a:p>
            <a:endParaRPr lang="en-ZA" dirty="0" smtClean="0"/>
          </a:p>
          <a:p>
            <a:r>
              <a:rPr lang="en-ZA" sz="1200" kern="1200" dirty="0" smtClean="0">
                <a:solidFill>
                  <a:schemeClr val="tx1"/>
                </a:solidFill>
                <a:latin typeface="Arial" charset="0"/>
                <a:ea typeface="+mn-ea"/>
                <a:cs typeface="+mn-cs"/>
              </a:rPr>
              <a:t>We have developed a centralised billing component that can easily be added to services requiring billing. The developed billing component implements various charging models: event, time, volume, reward, and flexible multi session billing.  By combining the core charging models, we produced more sophisticated charging models such as reward, and flexible multi session billing. </a:t>
            </a:r>
          </a:p>
          <a:p>
            <a:endParaRPr lang="en-ZA" sz="1200" kern="1200" dirty="0" smtClean="0">
              <a:solidFill>
                <a:schemeClr val="tx1"/>
              </a:solidFill>
              <a:latin typeface="Arial" charset="0"/>
              <a:ea typeface="+mn-ea"/>
              <a:cs typeface="+mn-cs"/>
            </a:endParaRPr>
          </a:p>
          <a:p>
            <a:endParaRPr lang="en-ZA" sz="1200" kern="1200" dirty="0" smtClean="0">
              <a:solidFill>
                <a:schemeClr val="tx1"/>
              </a:solidFill>
              <a:latin typeface="Arial" charset="0"/>
              <a:ea typeface="+mn-ea"/>
              <a:cs typeface="+mn-cs"/>
            </a:endParaRP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24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smtClean="0">
                <a:solidFill>
                  <a:schemeClr val="tx1"/>
                </a:solidFill>
                <a:latin typeface="Arial" charset="0"/>
                <a:ea typeface="+mn-ea"/>
                <a:cs typeface="+mn-cs"/>
              </a:rPr>
              <a:t>The Ericsson charging SDK will be used to develop the proposed Billing Component. The Ericsson charging SDK has a number of tools that allow developers to incorporate charging into their systems. </a:t>
            </a:r>
          </a:p>
          <a:p>
            <a:r>
              <a:rPr lang="en-ZA" sz="1200" kern="1200" dirty="0" smtClean="0">
                <a:solidFill>
                  <a:schemeClr val="tx1"/>
                </a:solidFill>
                <a:latin typeface="Arial" charset="0"/>
                <a:ea typeface="+mn-ea"/>
                <a:cs typeface="+mn-cs"/>
              </a:rPr>
              <a:t>The Ericsson Diameter API implements the Diameter Protocol which is used to transport messages with accounting information. </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IETF(Internet</a:t>
            </a:r>
            <a:r>
              <a:rPr lang="en-ZA" baseline="0" dirty="0" smtClean="0"/>
              <a:t> Engineering Task Force)</a:t>
            </a:r>
          </a:p>
          <a:p>
            <a:r>
              <a:rPr lang="en-US" sz="1200" kern="1200" baseline="0" dirty="0" smtClean="0">
                <a:solidFill>
                  <a:schemeClr val="tx1"/>
                </a:solidFill>
                <a:latin typeface="Arial" charset="0"/>
                <a:ea typeface="+mn-ea"/>
                <a:cs typeface="+mn-cs"/>
              </a:rPr>
              <a:t>IETF proposed Diameter as a replacement of former</a:t>
            </a:r>
          </a:p>
          <a:p>
            <a:r>
              <a:rPr lang="en-ZA" sz="1200" kern="1200" baseline="0" dirty="0" smtClean="0">
                <a:solidFill>
                  <a:schemeClr val="tx1"/>
                </a:solidFill>
                <a:latin typeface="Arial" charset="0"/>
                <a:ea typeface="+mn-ea"/>
                <a:cs typeface="+mn-cs"/>
              </a:rPr>
              <a:t>RADIUS protocol. RADIUS runs on unreliable UDP protocol. Diameter runs on TCP</a:t>
            </a:r>
          </a:p>
          <a:p>
            <a:r>
              <a:rPr lang="en-ZA" sz="1200" kern="1200" baseline="0" dirty="0" smtClean="0">
                <a:solidFill>
                  <a:schemeClr val="tx1"/>
                </a:solidFill>
                <a:latin typeface="Arial" charset="0"/>
                <a:ea typeface="+mn-ea"/>
                <a:cs typeface="+mn-cs"/>
              </a:rPr>
              <a:t>which offers reliability</a:t>
            </a:r>
            <a:endParaRPr lang="en-ZA" baseline="0" dirty="0" smtClean="0"/>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sz="1200" kern="1200" dirty="0" smtClean="0">
                <a:solidFill>
                  <a:schemeClr val="tx1"/>
                </a:solidFill>
                <a:latin typeface="Arial" charset="0"/>
                <a:ea typeface="+mn-ea"/>
                <a:cs typeface="+mn-cs"/>
              </a:rPr>
              <a:t>Billing for next generation services will be the driving force behind releasing services into the market due to high competition and the variety of services that will be available to the user.</a:t>
            </a:r>
          </a:p>
          <a:p>
            <a:endParaRPr lang="en-ZA" sz="1200" kern="1200" dirty="0" smtClean="0">
              <a:solidFill>
                <a:schemeClr val="tx1"/>
              </a:solidFill>
              <a:latin typeface="Arial" charset="0"/>
              <a:ea typeface="+mn-ea"/>
              <a:cs typeface="+mn-cs"/>
            </a:endParaRPr>
          </a:p>
          <a:p>
            <a:r>
              <a:rPr lang="en-ZA" sz="1200" kern="1200" dirty="0" smtClean="0">
                <a:solidFill>
                  <a:schemeClr val="tx1"/>
                </a:solidFill>
                <a:latin typeface="Arial" charset="0"/>
                <a:ea typeface="+mn-ea"/>
                <a:cs typeface="+mn-cs"/>
              </a:rPr>
              <a:t>3G networks operate using packet switching and therefore allow the users to access the Internet via the IP protocol. However, the IP protocol offers only best-effort delivery. </a:t>
            </a:r>
          </a:p>
          <a:p>
            <a:endParaRPr lang="en-ZA" sz="1200" kern="1200" dirty="0" smtClean="0">
              <a:solidFill>
                <a:schemeClr val="tx1"/>
              </a:solidFill>
              <a:latin typeface="Arial" charset="0"/>
              <a:ea typeface="+mn-ea"/>
              <a:cs typeface="+mn-cs"/>
            </a:endParaRPr>
          </a:p>
          <a:p>
            <a:r>
              <a:rPr lang="en-ZA" sz="1200" b="1" kern="1200" dirty="0" smtClean="0">
                <a:solidFill>
                  <a:schemeClr val="tx1"/>
                </a:solidFill>
                <a:latin typeface="Arial" charset="0"/>
                <a:ea typeface="+mn-ea"/>
                <a:cs typeface="+mn-cs"/>
              </a:rPr>
              <a:t>Variety of services</a:t>
            </a:r>
            <a:r>
              <a:rPr lang="en-ZA" sz="1200" kern="1200" dirty="0" smtClean="0">
                <a:solidFill>
                  <a:schemeClr val="tx1"/>
                </a:solidFill>
                <a:latin typeface="Arial" charset="0"/>
                <a:ea typeface="+mn-ea"/>
                <a:cs typeface="+mn-cs"/>
              </a:rPr>
              <a:t>: services to its users such as voice, data, video, conferencing and e-commerce services.</a:t>
            </a:r>
          </a:p>
          <a:p>
            <a:endParaRPr lang="en-ZA" sz="1200" kern="1200" dirty="0" smtClean="0">
              <a:solidFill>
                <a:schemeClr val="tx1"/>
              </a:solidFill>
              <a:latin typeface="Arial" charset="0"/>
              <a:ea typeface="+mn-ea"/>
              <a:cs typeface="+mn-cs"/>
            </a:endParaRPr>
          </a:p>
          <a:p>
            <a:r>
              <a:rPr lang="en-ZA" sz="1200" b="1" kern="1200" dirty="0" smtClean="0">
                <a:solidFill>
                  <a:schemeClr val="tx1"/>
                </a:solidFill>
                <a:latin typeface="Arial" charset="0"/>
                <a:ea typeface="+mn-ea"/>
                <a:cs typeface="+mn-cs"/>
              </a:rPr>
              <a:t>QOS:</a:t>
            </a:r>
            <a:r>
              <a:rPr lang="en-ZA" sz="1200" b="1" kern="1200" baseline="0" dirty="0" smtClean="0">
                <a:solidFill>
                  <a:schemeClr val="tx1"/>
                </a:solidFill>
                <a:latin typeface="Arial" charset="0"/>
                <a:ea typeface="+mn-ea"/>
                <a:cs typeface="+mn-cs"/>
              </a:rPr>
              <a:t> </a:t>
            </a:r>
            <a:r>
              <a:rPr lang="en-ZA" sz="1200" kern="1200" dirty="0" smtClean="0">
                <a:solidFill>
                  <a:schemeClr val="tx1"/>
                </a:solidFill>
                <a:latin typeface="Arial" charset="0"/>
                <a:ea typeface="+mn-ea"/>
                <a:cs typeface="+mn-cs"/>
              </a:rPr>
              <a:t>When providing services across IMS, the issue of </a:t>
            </a:r>
            <a:r>
              <a:rPr lang="en-ZA" sz="1200" kern="1200" dirty="0" err="1" smtClean="0">
                <a:solidFill>
                  <a:schemeClr val="tx1"/>
                </a:solidFill>
                <a:latin typeface="Arial" charset="0"/>
                <a:ea typeface="+mn-ea"/>
                <a:cs typeface="+mn-cs"/>
              </a:rPr>
              <a:t>QoS</a:t>
            </a:r>
            <a:r>
              <a:rPr lang="en-ZA" sz="1200" kern="1200" dirty="0" smtClean="0">
                <a:solidFill>
                  <a:schemeClr val="tx1"/>
                </a:solidFill>
                <a:latin typeface="Arial" charset="0"/>
                <a:ea typeface="+mn-ea"/>
                <a:cs typeface="+mn-cs"/>
              </a:rPr>
              <a:t> becomes important. The quality of service should therefore be considered in the charging model. </a:t>
            </a:r>
          </a:p>
          <a:p>
            <a:endParaRPr lang="en-ZA" dirty="0" smtClean="0"/>
          </a:p>
          <a:p>
            <a:r>
              <a:rPr lang="en-ZA" b="1" dirty="0" smtClean="0"/>
              <a:t>Service Composition: </a:t>
            </a:r>
            <a:r>
              <a:rPr lang="en-ZA" sz="1200" kern="1200" dirty="0" smtClean="0">
                <a:solidFill>
                  <a:schemeClr val="tx1"/>
                </a:solidFill>
                <a:latin typeface="Arial" charset="0"/>
                <a:ea typeface="+mn-ea"/>
                <a:cs typeface="+mn-cs"/>
              </a:rPr>
              <a:t>applications combine different media forms such as voice, data and video. . For example, if we have an application that consumes n different services from different service providers as shown in Figure 1.1, each service is associated with a certain quality of service and charge price. During the execution of the application, the service bundles will change and the </a:t>
            </a:r>
            <a:r>
              <a:rPr lang="en-ZA" sz="1200" kern="1200" dirty="0" err="1" smtClean="0">
                <a:solidFill>
                  <a:schemeClr val="tx1"/>
                </a:solidFill>
                <a:latin typeface="Arial" charset="0"/>
                <a:ea typeface="+mn-ea"/>
                <a:cs typeface="+mn-cs"/>
              </a:rPr>
              <a:t>QoS</a:t>
            </a:r>
            <a:r>
              <a:rPr lang="en-ZA" sz="1200" kern="1200" dirty="0" smtClean="0">
                <a:solidFill>
                  <a:schemeClr val="tx1"/>
                </a:solidFill>
                <a:latin typeface="Arial" charset="0"/>
                <a:ea typeface="+mn-ea"/>
                <a:cs typeface="+mn-cs"/>
              </a:rPr>
              <a:t> will vary.</a:t>
            </a:r>
          </a:p>
          <a:p>
            <a:endParaRPr lang="en-ZA" sz="1200" b="1" kern="1200" dirty="0" smtClean="0">
              <a:solidFill>
                <a:schemeClr val="tx1"/>
              </a:solidFill>
              <a:latin typeface="Arial" charset="0"/>
              <a:ea typeface="+mn-ea"/>
              <a:cs typeface="+mn-cs"/>
            </a:endParaRPr>
          </a:p>
          <a:p>
            <a:r>
              <a:rPr lang="en-ZA" sz="1200" b="1" kern="1200" dirty="0" smtClean="0">
                <a:solidFill>
                  <a:schemeClr val="tx1"/>
                </a:solidFill>
                <a:latin typeface="Arial" charset="0"/>
                <a:ea typeface="+mn-ea"/>
                <a:cs typeface="+mn-cs"/>
              </a:rPr>
              <a:t>Different Service Providers: </a:t>
            </a:r>
            <a:r>
              <a:rPr lang="en-ZA" sz="1200" b="0" kern="1200" dirty="0" smtClean="0">
                <a:solidFill>
                  <a:schemeClr val="tx1"/>
                </a:solidFill>
                <a:latin typeface="Arial" charset="0"/>
                <a:ea typeface="+mn-ea"/>
                <a:cs typeface="+mn-cs"/>
              </a:rPr>
              <a:t>Services can be consumed from different service providers. </a:t>
            </a:r>
            <a:r>
              <a:rPr lang="en-ZA" sz="1200" kern="1200" dirty="0" smtClean="0">
                <a:solidFill>
                  <a:schemeClr val="tx1"/>
                </a:solidFill>
                <a:latin typeface="Arial" charset="0"/>
                <a:ea typeface="+mn-ea"/>
                <a:cs typeface="+mn-cs"/>
              </a:rPr>
              <a:t>. This poses challenges to the charging model, since the service providers will require their share of the amount that the user is billed for. </a:t>
            </a:r>
          </a:p>
          <a:p>
            <a:endParaRPr lang="en-ZA"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1" kern="1200" dirty="0" smtClean="0">
                <a:solidFill>
                  <a:schemeClr val="tx1"/>
                </a:solidFill>
                <a:latin typeface="Arial" charset="0"/>
                <a:ea typeface="+mn-ea"/>
                <a:cs typeface="+mn-cs"/>
              </a:rPr>
              <a:t>User Preferences: </a:t>
            </a:r>
            <a:r>
              <a:rPr lang="en-ZA" sz="1200" b="1" kern="1200" baseline="0" dirty="0" smtClean="0">
                <a:solidFill>
                  <a:schemeClr val="tx1"/>
                </a:solidFill>
                <a:latin typeface="Arial" charset="0"/>
                <a:ea typeface="+mn-ea"/>
                <a:cs typeface="+mn-cs"/>
              </a:rPr>
              <a:t> </a:t>
            </a:r>
            <a:r>
              <a:rPr lang="en-ZA" sz="1200" kern="1200" dirty="0" smtClean="0">
                <a:solidFill>
                  <a:schemeClr val="tx1"/>
                </a:solidFill>
                <a:latin typeface="Arial" charset="0"/>
                <a:ea typeface="+mn-ea"/>
                <a:cs typeface="+mn-cs"/>
              </a:rPr>
              <a:t>This means that all the customers were charged in the same manner. There was no personalised pricing strategy which considered the customers preferences. For example a user can have a tailored billing scheme based on their preferences. </a:t>
            </a:r>
          </a:p>
          <a:p>
            <a:endParaRPr lang="en-ZA" sz="1200" b="1" kern="1200" dirty="0" smtClean="0">
              <a:solidFill>
                <a:schemeClr val="tx1"/>
              </a:solidFill>
              <a:latin typeface="Arial" charset="0"/>
              <a:ea typeface="+mn-ea"/>
              <a:cs typeface="+mn-cs"/>
            </a:endParaRPr>
          </a:p>
          <a:p>
            <a:endParaRPr lang="en-ZA" sz="1200" b="1" kern="1200" dirty="0" smtClean="0">
              <a:solidFill>
                <a:schemeClr val="tx1"/>
              </a:solidFill>
              <a:latin typeface="Arial" charset="0"/>
              <a:ea typeface="+mn-ea"/>
              <a:cs typeface="+mn-cs"/>
            </a:endParaRPr>
          </a:p>
          <a:p>
            <a:endParaRPr lang="en-ZA" b="1"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sz="1200" kern="1200" dirty="0" smtClean="0">
              <a:solidFill>
                <a:schemeClr val="tx1"/>
              </a:solidFill>
              <a:latin typeface="Arial" charset="0"/>
              <a:ea typeface="+mn-ea"/>
              <a:cs typeface="+mn-cs"/>
            </a:endParaRPr>
          </a:p>
          <a:p>
            <a:r>
              <a:rPr lang="en-ZA" sz="1200" kern="1200" dirty="0" smtClean="0">
                <a:solidFill>
                  <a:schemeClr val="tx1"/>
                </a:solidFill>
                <a:latin typeface="Arial" charset="0"/>
                <a:ea typeface="+mn-ea"/>
                <a:cs typeface="+mn-cs"/>
              </a:rPr>
              <a:t>The Mobicents platform is certified as JAIN SLEE compliant. SLEE (Service Logic Execution Environment) is a popular standard in the telecommunications industry. </a:t>
            </a:r>
          </a:p>
          <a:p>
            <a:endParaRPr lang="en-ZA" sz="1200" kern="1200" dirty="0" smtClean="0">
              <a:solidFill>
                <a:schemeClr val="tx1"/>
              </a:solidFill>
              <a:latin typeface="Arial" charset="0"/>
              <a:ea typeface="+mn-ea"/>
              <a:cs typeface="+mn-cs"/>
            </a:endParaRPr>
          </a:p>
          <a:p>
            <a:r>
              <a:rPr lang="en-ZA" sz="1200" kern="1200" dirty="0" smtClean="0">
                <a:solidFill>
                  <a:schemeClr val="tx1"/>
                </a:solidFill>
                <a:latin typeface="Arial" charset="0"/>
                <a:ea typeface="+mn-ea"/>
                <a:cs typeface="+mn-cs"/>
              </a:rPr>
              <a:t>The use of resource adapters allows developers not to be concerned with the underlying network technologies. </a:t>
            </a:r>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1" kern="1200" dirty="0" smtClean="0">
                <a:solidFill>
                  <a:schemeClr val="tx1"/>
                </a:solidFill>
                <a:latin typeface="Arial" charset="0"/>
                <a:ea typeface="+mn-ea"/>
                <a:cs typeface="+mn-cs"/>
              </a:rPr>
              <a:t>Open Diameter</a:t>
            </a: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latin typeface="Arial" charset="0"/>
                <a:ea typeface="+mn-ea"/>
                <a:cs typeface="+mn-cs"/>
              </a:rPr>
              <a:t>Open diameter has little documentation. However, the advantage with Open Diameter is that source code is available. Open Diameter is not used for implementation, since preference was given to a Java implementation of Diameter. </a:t>
            </a:r>
          </a:p>
          <a:p>
            <a:endParaRPr lang="en-ZA" dirty="0" smtClean="0"/>
          </a:p>
          <a:p>
            <a:r>
              <a:rPr lang="en-ZA" sz="1200" b="1" kern="1200" dirty="0" smtClean="0">
                <a:solidFill>
                  <a:schemeClr val="tx1"/>
                </a:solidFill>
                <a:latin typeface="Arial" charset="0"/>
                <a:ea typeface="+mn-ea"/>
                <a:cs typeface="+mn-cs"/>
              </a:rPr>
              <a:t>Ericsson Diameter API </a:t>
            </a:r>
          </a:p>
          <a:p>
            <a:r>
              <a:rPr lang="en-ZA" sz="1200" kern="1200" dirty="0" smtClean="0">
                <a:solidFill>
                  <a:schemeClr val="tx1"/>
                </a:solidFill>
                <a:latin typeface="Arial" charset="0"/>
                <a:ea typeface="+mn-ea"/>
                <a:cs typeface="+mn-cs"/>
              </a:rPr>
              <a:t>The Ericsson SDK provides a high level implementation of the Diameter Protocol.</a:t>
            </a:r>
          </a:p>
          <a:p>
            <a:r>
              <a:rPr lang="en-ZA" sz="1200" kern="1200" dirty="0" smtClean="0">
                <a:solidFill>
                  <a:schemeClr val="tx1"/>
                </a:solidFill>
                <a:latin typeface="Arial" charset="0"/>
                <a:ea typeface="+mn-ea"/>
                <a:cs typeface="+mn-cs"/>
              </a:rPr>
              <a:t>The Ericsson SDK provides a number of examples that demonstrate how to develop billing applications.</a:t>
            </a:r>
          </a:p>
          <a:p>
            <a:r>
              <a:rPr lang="en-ZA" sz="1200" kern="1200" dirty="0" smtClean="0">
                <a:solidFill>
                  <a:schemeClr val="tx1"/>
                </a:solidFill>
                <a:latin typeface="Arial" charset="0"/>
                <a:ea typeface="+mn-ea"/>
                <a:cs typeface="+mn-cs"/>
              </a:rPr>
              <a:t>The disadvantage is that the entire source code for the Charging API is not available to the user, since the API works with pre-compiled binary jar files.</a:t>
            </a:r>
          </a:p>
          <a:p>
            <a:endParaRPr lang="en-ZA" sz="1200" b="0" kern="1200" dirty="0" smtClean="0">
              <a:solidFill>
                <a:schemeClr val="tx1"/>
              </a:solidFill>
              <a:latin typeface="Arial" charset="0"/>
              <a:ea typeface="+mn-ea"/>
              <a:cs typeface="+mn-cs"/>
            </a:endParaRPr>
          </a:p>
          <a:p>
            <a:r>
              <a:rPr lang="en-ZA" sz="1200" b="1" kern="1200" dirty="0" smtClean="0">
                <a:solidFill>
                  <a:schemeClr val="tx1"/>
                </a:solidFill>
                <a:latin typeface="Arial" charset="0"/>
                <a:ea typeface="+mn-ea"/>
                <a:cs typeface="+mn-cs"/>
              </a:rPr>
              <a:t>Emulator</a:t>
            </a:r>
          </a:p>
          <a:p>
            <a:r>
              <a:rPr lang="en-ZA" sz="1200" kern="1200" dirty="0" smtClean="0">
                <a:solidFill>
                  <a:schemeClr val="tx1"/>
                </a:solidFill>
                <a:latin typeface="Arial" charset="0"/>
                <a:ea typeface="+mn-ea"/>
                <a:cs typeface="+mn-cs"/>
              </a:rPr>
              <a:t>The Ericsson emulator is a server application. The emulator acts as a potential prepaid system. Therefore, it would respond to the requests from the client. </a:t>
            </a:r>
          </a:p>
          <a:p>
            <a:r>
              <a:rPr lang="en-ZA" sz="1200" kern="1200" dirty="0" smtClean="0">
                <a:solidFill>
                  <a:schemeClr val="tx1"/>
                </a:solidFill>
                <a:latin typeface="Arial" charset="0"/>
                <a:ea typeface="+mn-ea"/>
                <a:cs typeface="+mn-cs"/>
              </a:rPr>
              <a:t>he emulator contains a database with all the accounts, currency, and tariff records.</a:t>
            </a:r>
          </a:p>
          <a:p>
            <a:r>
              <a:rPr lang="en-ZA" sz="1200" kern="1200" dirty="0" smtClean="0">
                <a:solidFill>
                  <a:schemeClr val="tx1"/>
                </a:solidFill>
                <a:latin typeface="Arial" charset="0"/>
                <a:ea typeface="+mn-ea"/>
                <a:cs typeface="+mn-cs"/>
              </a:rPr>
              <a:t>We</a:t>
            </a:r>
            <a:r>
              <a:rPr lang="en-ZA" sz="1200" kern="1200" baseline="0" dirty="0" smtClean="0">
                <a:solidFill>
                  <a:schemeClr val="tx1"/>
                </a:solidFill>
                <a:latin typeface="Arial" charset="0"/>
                <a:ea typeface="+mn-ea"/>
                <a:cs typeface="+mn-cs"/>
              </a:rPr>
              <a:t> </a:t>
            </a:r>
            <a:r>
              <a:rPr lang="en-ZA" sz="1200" kern="1200" dirty="0" smtClean="0">
                <a:solidFill>
                  <a:schemeClr val="tx1"/>
                </a:solidFill>
                <a:latin typeface="Arial" charset="0"/>
                <a:ea typeface="+mn-ea"/>
                <a:cs typeface="+mn-cs"/>
              </a:rPr>
              <a:t>use the emulator to test our</a:t>
            </a:r>
            <a:r>
              <a:rPr lang="en-ZA" sz="1200" kern="1200" baseline="0" dirty="0" smtClean="0">
                <a:solidFill>
                  <a:schemeClr val="tx1"/>
                </a:solidFill>
                <a:latin typeface="Arial" charset="0"/>
                <a:ea typeface="+mn-ea"/>
                <a:cs typeface="+mn-cs"/>
              </a:rPr>
              <a:t> Billing Component. </a:t>
            </a:r>
            <a:r>
              <a:rPr lang="en-ZA" sz="1200" kern="1200" dirty="0" smtClean="0">
                <a:solidFill>
                  <a:schemeClr val="tx1"/>
                </a:solidFill>
                <a:latin typeface="Arial" charset="0"/>
                <a:ea typeface="+mn-ea"/>
                <a:cs typeface="+mn-cs"/>
              </a:rPr>
              <a:t> </a:t>
            </a:r>
            <a:endParaRPr lang="en-ZA" b="1" dirty="0" smtClean="0"/>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smtClean="0">
                <a:solidFill>
                  <a:schemeClr val="tx1"/>
                </a:solidFill>
                <a:latin typeface="Arial" charset="0"/>
                <a:ea typeface="+mn-ea"/>
                <a:cs typeface="+mn-cs"/>
              </a:rPr>
              <a:t>One approach is to incorporate billing logic into a service. In this case, billing logic is added to the SBB that contains the code for the service</a:t>
            </a:r>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kern="1200" dirty="0" smtClean="0">
                <a:solidFill>
                  <a:schemeClr val="tx1"/>
                </a:solidFill>
                <a:latin typeface="Arial" charset="0"/>
                <a:ea typeface="+mn-ea"/>
                <a:cs typeface="+mn-cs"/>
              </a:rPr>
              <a:t>We have not bothered to implement subscription based charging since the user pays a fixed amount irrespective of the usage. This is a trivial charging model to implemented, hence it is omitted here.</a:t>
            </a:r>
          </a:p>
          <a:p>
            <a:endParaRPr lang="en-ZA"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latin typeface="Arial" charset="0"/>
                <a:ea typeface="+mn-ea"/>
                <a:cs typeface="+mn-cs"/>
              </a:rPr>
              <a:t>With reward based charging the user can be billed differently based on their usage criteria. </a:t>
            </a: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latin typeface="Arial" charset="0"/>
                <a:ea typeface="+mn-ea"/>
                <a:cs typeface="+mn-cs"/>
              </a:rPr>
              <a:t>Flexible session.</a:t>
            </a: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latin typeface="Arial" charset="0"/>
                <a:ea typeface="+mn-ea"/>
                <a:cs typeface="+mn-cs"/>
              </a:rPr>
              <a:t>Similarly if the user upgrades a session, e.g. requests higher </a:t>
            </a:r>
            <a:r>
              <a:rPr lang="en-ZA" sz="1200" kern="1200" dirty="0" err="1" smtClean="0">
                <a:solidFill>
                  <a:schemeClr val="tx1"/>
                </a:solidFill>
                <a:latin typeface="Arial" charset="0"/>
                <a:ea typeface="+mn-ea"/>
                <a:cs typeface="+mn-cs"/>
              </a:rPr>
              <a:t>QoS</a:t>
            </a:r>
            <a:r>
              <a:rPr lang="en-ZA" sz="1200" kern="1200" dirty="0" smtClean="0">
                <a:solidFill>
                  <a:schemeClr val="tx1"/>
                </a:solidFill>
                <a:latin typeface="Arial" charset="0"/>
                <a:ea typeface="+mn-ea"/>
                <a:cs typeface="+mn-cs"/>
              </a:rPr>
              <a:t> during a session we can adjust the charge price accordingly to accommodate the user’s changes. </a:t>
            </a:r>
          </a:p>
          <a:p>
            <a:endParaRPr lang="en-ZA"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descr="Picture1.jpg"/>
          <p:cNvPicPr>
            <a:picLocks noChangeAspect="1"/>
          </p:cNvPicPr>
          <p:nvPr userDrawn="1"/>
        </p:nvPicPr>
        <p:blipFill>
          <a:blip r:embed="rId2"/>
          <a:srcRect l="34670"/>
          <a:stretch>
            <a:fillRect/>
          </a:stretch>
        </p:blipFill>
        <p:spPr>
          <a:xfrm rot="16200000">
            <a:off x="1896135" y="-507560"/>
            <a:ext cx="6858000" cy="7873120"/>
          </a:xfrm>
          <a:prstGeom prst="rect">
            <a:avLst/>
          </a:prstGeom>
        </p:spPr>
      </p:pic>
      <p:sp>
        <p:nvSpPr>
          <p:cNvPr id="4"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t>Page </a:t>
            </a:r>
            <a:r>
              <a:rPr lang="de-DE" sz="1000">
                <a:sym typeface="Wingdings" pitchFamily="2" charset="2"/>
              </a:rPr>
              <a:t></a:t>
            </a:r>
            <a:r>
              <a:rPr lang="de-DE" sz="1000"/>
              <a:t> </a:t>
            </a:r>
            <a:fld id="{3C574239-25E4-4D83-996F-6C33DE1EBF64}" type="slidenum">
              <a:rPr lang="de-DE" sz="1000"/>
              <a:pPr>
                <a:defRPr/>
              </a:pPr>
              <a:t>‹#›</a:t>
            </a:fld>
            <a:endParaRPr lang="de-DE" sz="1000"/>
          </a:p>
        </p:txBody>
      </p:sp>
      <p:sp>
        <p:nvSpPr>
          <p:cNvPr id="111633" name="Rectangle 7"/>
          <p:cNvSpPr>
            <a:spLocks noGrp="1" noChangeArrowheads="1"/>
          </p:cNvSpPr>
          <p:nvPr>
            <p:ph type="ctrTitle"/>
          </p:nvPr>
        </p:nvSpPr>
        <p:spPr>
          <a:xfrm>
            <a:off x="2118510" y="3779838"/>
            <a:ext cx="6889687" cy="1081087"/>
          </a:xfrm>
        </p:spPr>
        <p:txBody>
          <a:bodyPr anchor="b"/>
          <a:lstStyle>
            <a:lvl1pPr>
              <a:lnSpc>
                <a:spcPct val="110000"/>
              </a:lnSpc>
              <a:defRPr sz="2800"/>
            </a:lvl1pPr>
          </a:lstStyle>
          <a:p>
            <a:r>
              <a:rPr lang="en-US" smtClean="0"/>
              <a:t>Click to edit Master title style</a:t>
            </a:r>
            <a:endParaRPr lang="de-DE" dirty="0"/>
          </a:p>
        </p:txBody>
      </p:sp>
      <p:sp>
        <p:nvSpPr>
          <p:cNvPr id="111634" name="Rectangle 12"/>
          <p:cNvSpPr>
            <a:spLocks noGrp="1" noChangeArrowheads="1"/>
          </p:cNvSpPr>
          <p:nvPr>
            <p:ph type="subTitle" idx="1"/>
          </p:nvPr>
        </p:nvSpPr>
        <p:spPr bwMode="gray">
          <a:xfrm>
            <a:off x="2127563" y="4832350"/>
            <a:ext cx="6889688" cy="800100"/>
          </a:xfrm>
        </p:spPr>
        <p:txBody>
          <a:bodyPr tIns="45720" bIns="45720"/>
          <a:lstStyle>
            <a:lvl1pPr marL="0" indent="0">
              <a:buFont typeface="Wingdings" pitchFamily="2" charset="2"/>
              <a:buNone/>
              <a:defRPr sz="2400">
                <a:solidFill>
                  <a:schemeClr val="bg1"/>
                </a:solidFill>
              </a:defRPr>
            </a:lvl1pPr>
          </a:lstStyle>
          <a:p>
            <a:r>
              <a:rPr lang="en-US" smtClean="0"/>
              <a:t>Click to edit Master subtitle style</a:t>
            </a:r>
            <a:endParaRPr lang="de-DE" dirty="0"/>
          </a:p>
        </p:txBody>
      </p:sp>
      <p:sp>
        <p:nvSpPr>
          <p:cNvPr id="5" name="Rectangle 5"/>
          <p:cNvSpPr>
            <a:spLocks noGrp="1" noChangeArrowheads="1"/>
          </p:cNvSpPr>
          <p:nvPr>
            <p:ph type="ftr" sz="quarter" idx="10"/>
          </p:nvPr>
        </p:nvSpPr>
        <p:spPr>
          <a:xfrm>
            <a:off x="3124200" y="6245225"/>
            <a:ext cx="2895600" cy="476250"/>
          </a:xfrm>
        </p:spPr>
        <p:txBody>
          <a:bodyPr/>
          <a:lstStyle>
            <a:lvl1pPr>
              <a:defRPr/>
            </a:lvl1pPr>
          </a:lstStyle>
          <a:p>
            <a:pPr>
              <a:defRPr/>
            </a:pPr>
            <a:endParaRPr lang="en-ZA"/>
          </a:p>
        </p:txBody>
      </p:sp>
      <p:pic>
        <p:nvPicPr>
          <p:cNvPr id="7" name="Picture 6" descr="logoss08_portrait.jpg"/>
          <p:cNvPicPr>
            <a:picLocks noChangeAspect="1"/>
          </p:cNvPicPr>
          <p:nvPr userDrawn="1"/>
        </p:nvPicPr>
        <p:blipFill>
          <a:blip r:embed="rId3"/>
          <a:stretch>
            <a:fillRect/>
          </a:stretch>
        </p:blipFill>
        <p:spPr>
          <a:xfrm>
            <a:off x="0" y="18282"/>
            <a:ext cx="1405253" cy="4499222"/>
          </a:xfrm>
          <a:prstGeom prst="rect">
            <a:avLst/>
          </a:prstGeom>
        </p:spPr>
      </p:pic>
      <p:pic>
        <p:nvPicPr>
          <p:cNvPr id="8" name="Picture 7" descr="RUblack.jpg"/>
          <p:cNvPicPr>
            <a:picLocks noChangeAspect="1"/>
          </p:cNvPicPr>
          <p:nvPr userDrawn="1"/>
        </p:nvPicPr>
        <p:blipFill>
          <a:blip r:embed="rId4" cstate="print"/>
          <a:stretch>
            <a:fillRect/>
          </a:stretch>
        </p:blipFill>
        <p:spPr>
          <a:xfrm>
            <a:off x="72491" y="5902858"/>
            <a:ext cx="1260271" cy="707143"/>
          </a:xfrm>
          <a:prstGeom prst="rect">
            <a:avLst/>
          </a:prstGeom>
        </p:spPr>
      </p:pic>
      <p:pic>
        <p:nvPicPr>
          <p:cNvPr id="10" name="Picture 9" descr="Convergance.png"/>
          <p:cNvPicPr>
            <a:picLocks noChangeAspect="1"/>
          </p:cNvPicPr>
          <p:nvPr userDrawn="1"/>
        </p:nvPicPr>
        <p:blipFill>
          <a:blip r:embed="rId5"/>
          <a:stretch>
            <a:fillRect/>
          </a:stretch>
        </p:blipFill>
        <p:spPr>
          <a:xfrm>
            <a:off x="6622374" y="201706"/>
            <a:ext cx="2346815" cy="23397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566738"/>
            <a:ext cx="2130425" cy="52355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95275" y="566738"/>
            <a:ext cx="6242050" cy="523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603" name="Rectangle 11"/>
          <p:cNvSpPr>
            <a:spLocks noChangeArrowheads="1"/>
          </p:cNvSpPr>
          <p:nvPr/>
        </p:nvSpPr>
        <p:spPr bwMode="auto">
          <a:xfrm flipH="1">
            <a:off x="0" y="1052512"/>
            <a:ext cx="9144000" cy="5805487"/>
          </a:xfrm>
          <a:prstGeom prst="rect">
            <a:avLst/>
          </a:prstGeom>
          <a:gradFill rotWithShape="1">
            <a:gsLst>
              <a:gs pos="0">
                <a:srgbClr val="C0C0C0"/>
              </a:gs>
              <a:gs pos="100000">
                <a:srgbClr val="C0C0C0">
                  <a:gamma/>
                  <a:tint val="0"/>
                  <a:invGamma/>
                </a:srgbClr>
              </a:gs>
            </a:gsLst>
            <a:lin ang="0" scaled="1"/>
          </a:gradFill>
          <a:ln w="9525">
            <a:solidFill>
              <a:schemeClr val="tx1"/>
            </a:solidFill>
            <a:miter lim="800000"/>
            <a:headEnd/>
            <a:tailEnd/>
          </a:ln>
          <a:effectLst/>
        </p:spPr>
        <p:txBody>
          <a:bodyPr wrap="none" lIns="90000" tIns="46800" rIns="90000" bIns="46800" anchor="ctr"/>
          <a:lstStyle/>
          <a:p>
            <a:pPr>
              <a:defRPr/>
            </a:pPr>
            <a:endParaRPr lang="en-ZA">
              <a:cs typeface="+mn-cs"/>
            </a:endParaRPr>
          </a:p>
        </p:txBody>
      </p:sp>
      <p:sp>
        <p:nvSpPr>
          <p:cNvPr id="1027"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cs typeface="+mn-cs"/>
              </a:defRPr>
            </a:lvl1pPr>
          </a:lstStyle>
          <a:p>
            <a:pPr>
              <a:defRPr/>
            </a:pPr>
            <a:endParaRPr lang="en-ZA"/>
          </a:p>
        </p:txBody>
      </p:sp>
      <p:sp>
        <p:nvSpPr>
          <p:cNvPr id="110597"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t>Page </a:t>
            </a:r>
            <a:r>
              <a:rPr lang="de-DE" sz="1000">
                <a:sym typeface="Wingdings" pitchFamily="2" charset="2"/>
              </a:rPr>
              <a:t></a:t>
            </a:r>
            <a:r>
              <a:rPr lang="de-DE" sz="1000"/>
              <a:t> </a:t>
            </a:r>
            <a:fld id="{844216AD-CFBA-48A3-B0AC-62ACD5C7A0E1}" type="slidenum">
              <a:rPr lang="de-DE" sz="1000"/>
              <a:pPr>
                <a:defRPr/>
              </a:pPr>
              <a:t>‹#›</a:t>
            </a:fld>
            <a:endParaRPr lang="de-DE" sz="1000"/>
          </a:p>
        </p:txBody>
      </p:sp>
      <p:sp>
        <p:nvSpPr>
          <p:cNvPr id="1030" name="Rectangle 7"/>
          <p:cNvSpPr>
            <a:spLocks noGrp="1" noChangeArrowheads="1"/>
          </p:cNvSpPr>
          <p:nvPr>
            <p:ph type="title"/>
          </p:nvPr>
        </p:nvSpPr>
        <p:spPr bwMode="gray">
          <a:xfrm>
            <a:off x="300038" y="566738"/>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fontAlgn="base" hangingPunct="1">
        <a:lnSpc>
          <a:spcPct val="90000"/>
        </a:lnSpc>
        <a:spcBef>
          <a:spcPct val="0"/>
        </a:spcBef>
        <a:spcAft>
          <a:spcPct val="0"/>
        </a:spcAft>
        <a:defRPr sz="2200" b="1">
          <a:solidFill>
            <a:schemeClr val="bg1"/>
          </a:solidFill>
          <a:latin typeface="+mj-lt"/>
          <a:ea typeface="+mj-ea"/>
          <a:cs typeface="+mj-cs"/>
        </a:defRPr>
      </a:lvl1pPr>
      <a:lvl2pPr algn="l" rtl="0" eaLnBrk="1" fontAlgn="base" hangingPunct="1">
        <a:lnSpc>
          <a:spcPct val="90000"/>
        </a:lnSpc>
        <a:spcBef>
          <a:spcPct val="0"/>
        </a:spcBef>
        <a:spcAft>
          <a:spcPct val="0"/>
        </a:spcAft>
        <a:defRPr sz="2200" b="1">
          <a:solidFill>
            <a:schemeClr val="bg1"/>
          </a:solidFill>
          <a:latin typeface="Arial" charset="0"/>
          <a:cs typeface="Arial" charset="0"/>
        </a:defRPr>
      </a:lvl2pPr>
      <a:lvl3pPr algn="l" rtl="0" eaLnBrk="1" fontAlgn="base" hangingPunct="1">
        <a:lnSpc>
          <a:spcPct val="90000"/>
        </a:lnSpc>
        <a:spcBef>
          <a:spcPct val="0"/>
        </a:spcBef>
        <a:spcAft>
          <a:spcPct val="0"/>
        </a:spcAft>
        <a:defRPr sz="2200" b="1">
          <a:solidFill>
            <a:schemeClr val="bg1"/>
          </a:solidFill>
          <a:latin typeface="Arial" charset="0"/>
          <a:cs typeface="Arial" charset="0"/>
        </a:defRPr>
      </a:lvl3pPr>
      <a:lvl4pPr algn="l" rtl="0" eaLnBrk="1" fontAlgn="base" hangingPunct="1">
        <a:lnSpc>
          <a:spcPct val="90000"/>
        </a:lnSpc>
        <a:spcBef>
          <a:spcPct val="0"/>
        </a:spcBef>
        <a:spcAft>
          <a:spcPct val="0"/>
        </a:spcAft>
        <a:defRPr sz="2200" b="1">
          <a:solidFill>
            <a:schemeClr val="bg1"/>
          </a:solidFill>
          <a:latin typeface="Arial" charset="0"/>
          <a:cs typeface="Arial" charset="0"/>
        </a:defRPr>
      </a:lvl4pPr>
      <a:lvl5pPr algn="l" rtl="0" eaLnBrk="1" fontAlgn="base" hangingPunct="1">
        <a:lnSpc>
          <a:spcPct val="90000"/>
        </a:lnSpc>
        <a:spcBef>
          <a:spcPct val="0"/>
        </a:spcBef>
        <a:spcAft>
          <a:spcPct val="0"/>
        </a:spcAft>
        <a:defRPr sz="2200" b="1">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22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2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2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200" b="1">
          <a:solidFill>
            <a:schemeClr val="bg1"/>
          </a:solidFill>
          <a:latin typeface="Arial" charset="0"/>
          <a:cs typeface="Arial" charset="0"/>
        </a:defRPr>
      </a:lvl9pPr>
    </p:titleStyle>
    <p:bodyStyle>
      <a:lvl1pPr marL="180975" indent="-180975" algn="l" rtl="0" eaLnBrk="1" fontAlgn="base" hangingPunct="1">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1" fontAlgn="base" hangingPunct="1">
        <a:spcBef>
          <a:spcPct val="0"/>
        </a:spcBef>
        <a:spcAft>
          <a:spcPct val="40000"/>
        </a:spcAft>
        <a:buChar char="–"/>
        <a:defRPr>
          <a:solidFill>
            <a:schemeClr val="tx1"/>
          </a:solidFill>
          <a:latin typeface="+mn-lt"/>
          <a:cs typeface="+mn-cs"/>
        </a:defRPr>
      </a:lvl2pPr>
      <a:lvl3pPr marL="720725" indent="-274638" algn="l" rtl="0" eaLnBrk="1" fontAlgn="base" hangingPunct="1">
        <a:spcBef>
          <a:spcPct val="0"/>
        </a:spcBef>
        <a:spcAft>
          <a:spcPct val="40000"/>
        </a:spcAft>
        <a:buChar char="•"/>
        <a:defRPr>
          <a:solidFill>
            <a:schemeClr val="tx1"/>
          </a:solidFill>
          <a:latin typeface="+mn-lt"/>
          <a:cs typeface="+mn-cs"/>
        </a:defRPr>
      </a:lvl3pPr>
      <a:lvl4pPr marL="987425" indent="-265113" algn="l" rtl="0" eaLnBrk="1" fontAlgn="base" hangingPunct="1">
        <a:spcBef>
          <a:spcPct val="0"/>
        </a:spcBef>
        <a:spcAft>
          <a:spcPct val="40000"/>
        </a:spcAft>
        <a:buChar char="–"/>
        <a:defRPr>
          <a:solidFill>
            <a:schemeClr val="tx1"/>
          </a:solidFill>
          <a:latin typeface="+mn-lt"/>
          <a:cs typeface="+mn-cs"/>
        </a:defRPr>
      </a:lvl4pPr>
      <a:lvl5pPr marL="1254125" indent="-265113" algn="l" rtl="0" eaLnBrk="1" fontAlgn="base" hangingPunct="1">
        <a:spcBef>
          <a:spcPct val="0"/>
        </a:spcBef>
        <a:spcAft>
          <a:spcPct val="40000"/>
        </a:spcAft>
        <a:buChar char="»"/>
        <a:defRPr>
          <a:solidFill>
            <a:schemeClr val="tx1"/>
          </a:solidFill>
          <a:latin typeface="+mn-lt"/>
          <a:cs typeface="+mn-cs"/>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4"/>
          <p:cNvSpPr>
            <a:spLocks noGrp="1" noChangeArrowheads="1"/>
          </p:cNvSpPr>
          <p:nvPr>
            <p:ph type="ctrTitle"/>
          </p:nvPr>
        </p:nvSpPr>
        <p:spPr>
          <a:xfrm>
            <a:off x="2254313" y="2893511"/>
            <a:ext cx="6889687" cy="1591633"/>
          </a:xfrm>
        </p:spPr>
        <p:txBody>
          <a:bodyPr/>
          <a:lstStyle/>
          <a:p>
            <a:pPr algn="ctr"/>
            <a:r>
              <a:rPr lang="en-US" dirty="0" smtClean="0"/>
              <a:t>A practical investigation of billing for next generation services.</a:t>
            </a:r>
            <a:endParaRPr lang="de-DE" dirty="0" smtClean="0"/>
          </a:p>
        </p:txBody>
      </p:sp>
      <p:sp>
        <p:nvSpPr>
          <p:cNvPr id="3076" name="Rectangle 15"/>
          <p:cNvSpPr>
            <a:spLocks noGrp="1" noChangeArrowheads="1"/>
          </p:cNvSpPr>
          <p:nvPr>
            <p:ph type="subTitle" idx="1"/>
          </p:nvPr>
        </p:nvSpPr>
        <p:spPr/>
        <p:txBody>
          <a:bodyPr/>
          <a:lstStyle/>
          <a:p>
            <a:pPr lvl="0"/>
            <a:r>
              <a:rPr lang="en-ZA" sz="1800" dirty="0" smtClean="0">
                <a:solidFill>
                  <a:srgbClr val="FFFFFF"/>
                </a:solidFill>
              </a:rPr>
              <a:t>Name: Moses T </a:t>
            </a:r>
            <a:r>
              <a:rPr lang="en-ZA" sz="1800" dirty="0" err="1" smtClean="0">
                <a:solidFill>
                  <a:srgbClr val="FFFFFF"/>
                </a:solidFill>
              </a:rPr>
              <a:t>Nkhumeleni</a:t>
            </a:r>
            <a:endParaRPr lang="en-ZA" sz="1800" dirty="0" smtClean="0">
              <a:solidFill>
                <a:srgbClr val="FFFFFF"/>
              </a:solidFill>
            </a:endParaRPr>
          </a:p>
          <a:p>
            <a:pPr lvl="0"/>
            <a:r>
              <a:rPr lang="en-ZA" sz="1800" dirty="0" smtClean="0">
                <a:solidFill>
                  <a:srgbClr val="FFFFFF"/>
                </a:solidFill>
              </a:rPr>
              <a:t>Supervisors: Professor Alfredo </a:t>
            </a:r>
            <a:r>
              <a:rPr lang="en-ZA" sz="1800" dirty="0" err="1" smtClean="0">
                <a:solidFill>
                  <a:srgbClr val="FFFFFF"/>
                </a:solidFill>
              </a:rPr>
              <a:t>Terzoli</a:t>
            </a:r>
            <a:r>
              <a:rPr lang="en-ZA" sz="1800" dirty="0" smtClean="0">
                <a:solidFill>
                  <a:srgbClr val="FFFFFF"/>
                </a:solidFill>
              </a:rPr>
              <a:t> and Mr </a:t>
            </a:r>
            <a:r>
              <a:rPr lang="en-ZA" sz="1800" dirty="0" err="1" smtClean="0">
                <a:solidFill>
                  <a:srgbClr val="FFFFFF"/>
                </a:solidFill>
              </a:rPr>
              <a:t>Mosiuoa</a:t>
            </a:r>
            <a:r>
              <a:rPr lang="en-ZA" sz="1800" dirty="0" smtClean="0">
                <a:solidFill>
                  <a:srgbClr val="FFFFFF"/>
                </a:solidFill>
              </a:rPr>
              <a:t> </a:t>
            </a:r>
            <a:r>
              <a:rPr lang="en-ZA" sz="1800" dirty="0" err="1" smtClean="0">
                <a:solidFill>
                  <a:srgbClr val="FFFFFF"/>
                </a:solidFill>
              </a:rPr>
              <a:t>Tsietsi</a:t>
            </a:r>
            <a:r>
              <a:rPr lang="en-ZA" sz="1800" dirty="0" smtClean="0">
                <a:solidFill>
                  <a:srgbClr val="FFFFFF"/>
                </a:solidFill>
              </a:rPr>
              <a:t> </a:t>
            </a:r>
          </a:p>
          <a:p>
            <a:pPr eaLnBrk="1" hangingPunct="1"/>
            <a:endParaRPr lang="de-DE" dirty="0" smtClean="0"/>
          </a:p>
          <a:p>
            <a:pPr eaLnBrk="1" hangingPunct="1"/>
            <a:endParaRPr lang="de-DE"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Design 1</a:t>
            </a:r>
            <a:endParaRPr lang="en-ZA" dirty="0"/>
          </a:p>
        </p:txBody>
      </p:sp>
      <p:sp>
        <p:nvSpPr>
          <p:cNvPr id="3" name="Content Placeholder 2"/>
          <p:cNvSpPr>
            <a:spLocks noGrp="1"/>
          </p:cNvSpPr>
          <p:nvPr>
            <p:ph idx="1"/>
          </p:nvPr>
        </p:nvSpPr>
        <p:spPr/>
        <p:txBody>
          <a:bodyPr/>
          <a:lstStyle/>
          <a:p>
            <a:r>
              <a:rPr lang="en-ZA" dirty="0" smtClean="0"/>
              <a:t>Design approach</a:t>
            </a:r>
          </a:p>
          <a:p>
            <a:pPr lvl="1"/>
            <a:r>
              <a:rPr lang="en-ZA" dirty="0" smtClean="0"/>
              <a:t>Monolithic Design</a:t>
            </a:r>
          </a:p>
          <a:p>
            <a:pPr lvl="2"/>
            <a:r>
              <a:rPr lang="en-ZA" dirty="0" smtClean="0"/>
              <a:t>Billing logic and service logic tightly bound</a:t>
            </a:r>
          </a:p>
          <a:p>
            <a:pPr lvl="2"/>
            <a:r>
              <a:rPr lang="en-ZA" dirty="0" smtClean="0"/>
              <a:t>Motivation</a:t>
            </a:r>
          </a:p>
          <a:p>
            <a:pPr lvl="3"/>
            <a:r>
              <a:rPr lang="en-ZA" dirty="0" smtClean="0"/>
              <a:t>NGEN services billed differently based on requirements.</a:t>
            </a:r>
          </a:p>
          <a:p>
            <a:pPr lvl="3"/>
            <a:r>
              <a:rPr lang="en-ZA" dirty="0" smtClean="0"/>
              <a:t>Tailor made billing strategy for a service</a:t>
            </a:r>
          </a:p>
          <a:p>
            <a:pPr lvl="2"/>
            <a:r>
              <a:rPr lang="en-ZA" dirty="0" smtClean="0"/>
              <a:t>Disadvantages</a:t>
            </a:r>
          </a:p>
          <a:p>
            <a:pPr lvl="3"/>
            <a:r>
              <a:rPr lang="en-ZA" dirty="0" smtClean="0"/>
              <a:t>Code maintenance, no code separation. </a:t>
            </a:r>
          </a:p>
          <a:p>
            <a:pPr lvl="3"/>
            <a:r>
              <a:rPr lang="en-ZA" dirty="0" smtClean="0"/>
              <a:t>Code replication since many services use combination of core charging models(event, time, volume, subscription)</a:t>
            </a:r>
          </a:p>
          <a:p>
            <a:pPr lvl="3"/>
            <a:r>
              <a:rPr lang="en-ZA" dirty="0" smtClean="0"/>
              <a:t>Requires different number of examples.</a:t>
            </a:r>
          </a:p>
          <a:p>
            <a:pPr lvl="1"/>
            <a:r>
              <a:rPr lang="en-ZA" dirty="0" smtClean="0"/>
              <a:t>Service Building Approach</a:t>
            </a:r>
          </a:p>
          <a:p>
            <a:pPr lvl="1"/>
            <a:r>
              <a:rPr lang="en-ZA" dirty="0" smtClean="0"/>
              <a:t>Component Design</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Design 2</a:t>
            </a:r>
            <a:endParaRPr lang="en-ZA" dirty="0"/>
          </a:p>
        </p:txBody>
      </p:sp>
      <p:sp>
        <p:nvSpPr>
          <p:cNvPr id="3" name="Content Placeholder 2"/>
          <p:cNvSpPr>
            <a:spLocks noGrp="1"/>
          </p:cNvSpPr>
          <p:nvPr>
            <p:ph idx="1"/>
          </p:nvPr>
        </p:nvSpPr>
        <p:spPr>
          <a:xfrm>
            <a:off x="295275" y="1489075"/>
            <a:ext cx="8550551" cy="4643368"/>
          </a:xfrm>
        </p:spPr>
        <p:txBody>
          <a:bodyPr/>
          <a:lstStyle/>
          <a:p>
            <a:r>
              <a:rPr lang="en-ZA" dirty="0" smtClean="0"/>
              <a:t>Non-monolithic </a:t>
            </a:r>
          </a:p>
          <a:p>
            <a:pPr lvl="1"/>
            <a:r>
              <a:rPr lang="en-ZA" sz="1400" dirty="0" smtClean="0"/>
              <a:t>SBB(service building block) approach</a:t>
            </a:r>
          </a:p>
          <a:p>
            <a:pPr lvl="2"/>
            <a:r>
              <a:rPr lang="en-ZA" sz="1400" dirty="0" smtClean="0"/>
              <a:t>Mobicents provides “plug-and-play architecture through </a:t>
            </a:r>
            <a:r>
              <a:rPr lang="en-ZA" sz="1400" dirty="0" err="1" smtClean="0"/>
              <a:t>SBBs</a:t>
            </a:r>
            <a:endParaRPr lang="en-ZA" sz="1400" dirty="0" smtClean="0"/>
          </a:p>
          <a:p>
            <a:pPr lvl="2"/>
            <a:r>
              <a:rPr lang="en-ZA" sz="1400" dirty="0" err="1" smtClean="0"/>
              <a:t>SBBs</a:t>
            </a:r>
            <a:r>
              <a:rPr lang="en-ZA" sz="1400" dirty="0" smtClean="0"/>
              <a:t> are service object that can send and receive SLEE events</a:t>
            </a:r>
          </a:p>
          <a:p>
            <a:pPr lvl="2"/>
            <a:r>
              <a:rPr lang="en-ZA" sz="1400" dirty="0" smtClean="0"/>
              <a:t>Multiple </a:t>
            </a:r>
            <a:r>
              <a:rPr lang="en-ZA" sz="1400" dirty="0" err="1" smtClean="0"/>
              <a:t>SBBs</a:t>
            </a:r>
            <a:r>
              <a:rPr lang="en-ZA" sz="1400" dirty="0" smtClean="0"/>
              <a:t> combined to create services</a:t>
            </a:r>
          </a:p>
          <a:p>
            <a:pPr lvl="2"/>
            <a:r>
              <a:rPr lang="en-ZA" sz="1400" dirty="0" smtClean="0"/>
              <a:t>Advantages</a:t>
            </a:r>
          </a:p>
          <a:p>
            <a:pPr lvl="3"/>
            <a:r>
              <a:rPr lang="en-ZA" sz="1400" dirty="0" smtClean="0"/>
              <a:t>Ease of extension</a:t>
            </a:r>
          </a:p>
          <a:p>
            <a:pPr lvl="3"/>
            <a:r>
              <a:rPr lang="en-ZA" sz="1400" dirty="0" smtClean="0"/>
              <a:t>Similar to service creation, developers can add billing SBB</a:t>
            </a:r>
          </a:p>
          <a:p>
            <a:pPr lvl="2"/>
            <a:r>
              <a:rPr lang="en-ZA" sz="1400" dirty="0" smtClean="0"/>
              <a:t>Disadvantages</a:t>
            </a:r>
          </a:p>
          <a:p>
            <a:pPr lvl="3"/>
            <a:r>
              <a:rPr lang="en-ZA" sz="1400" dirty="0" smtClean="0"/>
              <a:t>Billing service limited to Mobicents</a:t>
            </a:r>
          </a:p>
          <a:p>
            <a:pPr lvl="1"/>
            <a:r>
              <a:rPr lang="en-ZA" sz="1400" dirty="0" smtClean="0"/>
              <a:t>Component Design</a:t>
            </a:r>
          </a:p>
          <a:p>
            <a:pPr lvl="2"/>
            <a:r>
              <a:rPr lang="en-ZA" sz="1400" dirty="0" smtClean="0"/>
              <a:t>Develop a Java object(Billing Component)</a:t>
            </a:r>
          </a:p>
          <a:p>
            <a:pPr lvl="2"/>
            <a:r>
              <a:rPr lang="en-ZA" sz="1400" dirty="0" smtClean="0"/>
              <a:t>Advantages</a:t>
            </a:r>
          </a:p>
          <a:p>
            <a:pPr lvl="3"/>
            <a:r>
              <a:rPr lang="en-ZA" sz="1400" dirty="0" smtClean="0"/>
              <a:t>Similar to SBB approach but more simpler. </a:t>
            </a:r>
          </a:p>
          <a:p>
            <a:pPr lvl="3"/>
            <a:r>
              <a:rPr lang="en-ZA" sz="1400" dirty="0" smtClean="0"/>
              <a:t>Use the object in different platforms other than Mobicents</a:t>
            </a:r>
          </a:p>
          <a:p>
            <a:pPr lvl="3"/>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Design 3</a:t>
            </a:r>
            <a:endParaRPr lang="en-ZA" dirty="0"/>
          </a:p>
        </p:txBody>
      </p:sp>
      <p:sp>
        <p:nvSpPr>
          <p:cNvPr id="3" name="Content Placeholder 2"/>
          <p:cNvSpPr>
            <a:spLocks noGrp="1"/>
          </p:cNvSpPr>
          <p:nvPr>
            <p:ph idx="1"/>
          </p:nvPr>
        </p:nvSpPr>
        <p:spPr>
          <a:xfrm>
            <a:off x="295275" y="1489074"/>
            <a:ext cx="8560490" cy="4434647"/>
          </a:xfrm>
        </p:spPr>
        <p:txBody>
          <a:bodyPr/>
          <a:lstStyle/>
          <a:p>
            <a:r>
              <a:rPr lang="en-ZA" dirty="0" smtClean="0"/>
              <a:t>System specification</a:t>
            </a:r>
          </a:p>
          <a:p>
            <a:pPr lvl="1"/>
            <a:r>
              <a:rPr lang="en-ZA" dirty="0" smtClean="0"/>
              <a:t>Billing Component should demonstrate different charging models(event, time, volume, reward)</a:t>
            </a:r>
          </a:p>
          <a:p>
            <a:pPr lvl="1"/>
            <a:r>
              <a:rPr lang="en-ZA" dirty="0" smtClean="0"/>
              <a:t>Easily extensible(i.e. adding additional charging models)</a:t>
            </a:r>
          </a:p>
          <a:p>
            <a:pPr lvl="1"/>
            <a:r>
              <a:rPr lang="en-ZA" dirty="0" smtClean="0"/>
              <a:t>Allow developers with limited knowledge of Diameter to implement billing into their service.</a:t>
            </a:r>
          </a:p>
          <a:p>
            <a:r>
              <a:rPr lang="en-ZA" dirty="0" smtClean="0"/>
              <a:t>Charging Models</a:t>
            </a:r>
          </a:p>
          <a:p>
            <a:pPr lvl="1"/>
            <a:r>
              <a:rPr lang="en-ZA" dirty="0" smtClean="0"/>
              <a:t>Core Charging Models</a:t>
            </a:r>
          </a:p>
          <a:p>
            <a:pPr lvl="2"/>
            <a:r>
              <a:rPr lang="en-ZA" dirty="0" smtClean="0"/>
              <a:t>Event, time, volume, subscription</a:t>
            </a:r>
          </a:p>
          <a:p>
            <a:pPr lvl="1"/>
            <a:r>
              <a:rPr lang="en-ZA" dirty="0" smtClean="0"/>
              <a:t>Extended Charging models</a:t>
            </a:r>
          </a:p>
          <a:p>
            <a:pPr lvl="2"/>
            <a:r>
              <a:rPr lang="en-ZA" dirty="0" smtClean="0"/>
              <a:t>Based on core charging models</a:t>
            </a:r>
          </a:p>
          <a:p>
            <a:pPr lvl="2"/>
            <a:r>
              <a:rPr lang="en-ZA" dirty="0" smtClean="0"/>
              <a:t>Reward, flexible session</a:t>
            </a:r>
          </a:p>
          <a:p>
            <a:pPr lvl="1"/>
            <a:endParaRPr lang="en-ZA" dirty="0" smtClean="0"/>
          </a:p>
          <a:p>
            <a:pPr lvl="1"/>
            <a:endParaRPr lang="en-ZA" dirty="0" smtClean="0"/>
          </a:p>
          <a:p>
            <a:pPr lvl="1"/>
            <a:endParaRPr lang="en-ZA" dirty="0" smtClean="0"/>
          </a:p>
          <a:p>
            <a:pPr lvl="1"/>
            <a:endParaRPr lang="en-Z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Design 4</a:t>
            </a:r>
            <a:endParaRPr lang="en-ZA" dirty="0"/>
          </a:p>
        </p:txBody>
      </p:sp>
      <p:sp>
        <p:nvSpPr>
          <p:cNvPr id="3" name="Content Placeholder 2"/>
          <p:cNvSpPr>
            <a:spLocks noGrp="1"/>
          </p:cNvSpPr>
          <p:nvPr>
            <p:ph idx="1"/>
          </p:nvPr>
        </p:nvSpPr>
        <p:spPr>
          <a:xfrm>
            <a:off x="295275" y="1489074"/>
            <a:ext cx="8570429" cy="4683125"/>
          </a:xfrm>
        </p:spPr>
        <p:txBody>
          <a:bodyPr/>
          <a:lstStyle/>
          <a:p>
            <a:r>
              <a:rPr lang="en-ZA" dirty="0" smtClean="0"/>
              <a:t>System Architecture</a:t>
            </a:r>
          </a:p>
          <a:p>
            <a:endParaRPr lang="en-ZA" dirty="0" smtClean="0"/>
          </a:p>
          <a:p>
            <a:endParaRPr lang="en-ZA" dirty="0" smtClean="0"/>
          </a:p>
          <a:p>
            <a:endParaRPr lang="en-ZA" dirty="0" smtClean="0"/>
          </a:p>
          <a:p>
            <a:endParaRPr lang="en-ZA" dirty="0" smtClean="0"/>
          </a:p>
          <a:p>
            <a:endParaRPr lang="en-ZA" dirty="0" smtClean="0"/>
          </a:p>
          <a:p>
            <a:endParaRPr lang="en-ZA" dirty="0" smtClean="0"/>
          </a:p>
          <a:p>
            <a:r>
              <a:rPr lang="en-ZA" dirty="0" smtClean="0"/>
              <a:t>Mobicents Application composed of different </a:t>
            </a:r>
            <a:r>
              <a:rPr lang="en-ZA" dirty="0" err="1" smtClean="0"/>
              <a:t>SBBs</a:t>
            </a:r>
            <a:endParaRPr lang="en-ZA" dirty="0" smtClean="0"/>
          </a:p>
          <a:p>
            <a:r>
              <a:rPr lang="en-ZA" dirty="0" smtClean="0"/>
              <a:t>Billing Component instantiated by an SBB</a:t>
            </a:r>
          </a:p>
          <a:p>
            <a:r>
              <a:rPr lang="en-ZA" dirty="0" smtClean="0"/>
              <a:t>Billing Component contains implements charging models</a:t>
            </a:r>
          </a:p>
          <a:p>
            <a:r>
              <a:rPr lang="en-ZA" dirty="0" smtClean="0"/>
              <a:t>Ericsson Diameter Emulator receives and answers requests. </a:t>
            </a:r>
          </a:p>
          <a:p>
            <a:endParaRPr lang="en-ZA" dirty="0" smtClean="0"/>
          </a:p>
          <a:p>
            <a:endParaRPr lang="en-ZA" dirty="0"/>
          </a:p>
        </p:txBody>
      </p:sp>
      <p:pic>
        <p:nvPicPr>
          <p:cNvPr id="4" name="Picture 3" descr="General architechture.bmp"/>
          <p:cNvPicPr>
            <a:picLocks noChangeAspect="1"/>
          </p:cNvPicPr>
          <p:nvPr/>
        </p:nvPicPr>
        <p:blipFill>
          <a:blip r:embed="rId3"/>
          <a:stretch>
            <a:fillRect/>
          </a:stretch>
        </p:blipFill>
        <p:spPr>
          <a:xfrm>
            <a:off x="526775" y="1792122"/>
            <a:ext cx="7881731" cy="25413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Design 5</a:t>
            </a:r>
            <a:endParaRPr lang="en-ZA" dirty="0"/>
          </a:p>
        </p:txBody>
      </p:sp>
      <p:sp>
        <p:nvSpPr>
          <p:cNvPr id="3" name="Content Placeholder 2"/>
          <p:cNvSpPr>
            <a:spLocks noGrp="1"/>
          </p:cNvSpPr>
          <p:nvPr>
            <p:ph idx="1"/>
          </p:nvPr>
        </p:nvSpPr>
        <p:spPr/>
        <p:txBody>
          <a:bodyPr/>
          <a:lstStyle/>
          <a:p>
            <a:r>
              <a:rPr lang="en-ZA" dirty="0" smtClean="0"/>
              <a:t>Billing Component Class Diagram</a:t>
            </a:r>
          </a:p>
          <a:p>
            <a:endParaRPr lang="en-ZA" dirty="0"/>
          </a:p>
        </p:txBody>
      </p:sp>
      <p:pic>
        <p:nvPicPr>
          <p:cNvPr id="5" name="Picture 4" descr="classDiagram.TIF"/>
          <p:cNvPicPr>
            <a:picLocks noChangeAspect="1"/>
          </p:cNvPicPr>
          <p:nvPr/>
        </p:nvPicPr>
        <p:blipFill>
          <a:blip r:embed="rId3"/>
          <a:stretch>
            <a:fillRect/>
          </a:stretch>
        </p:blipFill>
        <p:spPr>
          <a:xfrm>
            <a:off x="1851174" y="1870013"/>
            <a:ext cx="5508117" cy="45675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Implementation 1</a:t>
            </a:r>
            <a:endParaRPr lang="en-ZA" dirty="0"/>
          </a:p>
        </p:txBody>
      </p:sp>
      <p:sp>
        <p:nvSpPr>
          <p:cNvPr id="3" name="Content Placeholder 2"/>
          <p:cNvSpPr>
            <a:spLocks noGrp="1"/>
          </p:cNvSpPr>
          <p:nvPr>
            <p:ph idx="1"/>
          </p:nvPr>
        </p:nvSpPr>
        <p:spPr/>
        <p:txBody>
          <a:bodyPr/>
          <a:lstStyle/>
          <a:p>
            <a:r>
              <a:rPr lang="en-ZA" dirty="0" smtClean="0"/>
              <a:t>Billing Component</a:t>
            </a:r>
          </a:p>
          <a:p>
            <a:pPr lvl="1"/>
            <a:r>
              <a:rPr lang="en-ZA" dirty="0" smtClean="0"/>
              <a:t>Developed in Java using Ericsson Diameter API, implements different charging models</a:t>
            </a:r>
          </a:p>
          <a:p>
            <a:pPr lvl="1"/>
            <a:r>
              <a:rPr lang="en-ZA" dirty="0" smtClean="0"/>
              <a:t>Event-based charging</a:t>
            </a:r>
          </a:p>
          <a:p>
            <a:pPr lvl="1">
              <a:buNone/>
            </a:pPr>
            <a:endParaRPr lang="en-ZA" dirty="0"/>
          </a:p>
        </p:txBody>
      </p:sp>
      <p:pic>
        <p:nvPicPr>
          <p:cNvPr id="4" name="Picture 3" descr="sequence_event.TIF"/>
          <p:cNvPicPr>
            <a:picLocks noChangeAspect="1"/>
          </p:cNvPicPr>
          <p:nvPr/>
        </p:nvPicPr>
        <p:blipFill>
          <a:blip r:embed="rId3"/>
          <a:stretch>
            <a:fillRect/>
          </a:stretch>
        </p:blipFill>
        <p:spPr>
          <a:xfrm>
            <a:off x="2042651" y="2981739"/>
            <a:ext cx="4879795"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Implementation 2</a:t>
            </a:r>
            <a:endParaRPr lang="en-ZA" dirty="0"/>
          </a:p>
        </p:txBody>
      </p:sp>
      <p:sp>
        <p:nvSpPr>
          <p:cNvPr id="3" name="Content Placeholder 2"/>
          <p:cNvSpPr>
            <a:spLocks noGrp="1"/>
          </p:cNvSpPr>
          <p:nvPr>
            <p:ph idx="1"/>
          </p:nvPr>
        </p:nvSpPr>
        <p:spPr/>
        <p:txBody>
          <a:bodyPr/>
          <a:lstStyle/>
          <a:p>
            <a:r>
              <a:rPr lang="en-ZA" dirty="0" smtClean="0"/>
              <a:t>Time-based charging model</a:t>
            </a:r>
          </a:p>
          <a:p>
            <a:pPr>
              <a:buNone/>
            </a:pPr>
            <a:endParaRPr lang="en-ZA" dirty="0"/>
          </a:p>
        </p:txBody>
      </p:sp>
      <p:pic>
        <p:nvPicPr>
          <p:cNvPr id="4" name="Picture 3" descr="sequence_time.TIF"/>
          <p:cNvPicPr>
            <a:picLocks noChangeAspect="1"/>
          </p:cNvPicPr>
          <p:nvPr/>
        </p:nvPicPr>
        <p:blipFill>
          <a:blip r:embed="rId3"/>
          <a:stretch>
            <a:fillRect/>
          </a:stretch>
        </p:blipFill>
        <p:spPr>
          <a:xfrm>
            <a:off x="1630859" y="1823015"/>
            <a:ext cx="5441442" cy="48775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Implementation 3</a:t>
            </a:r>
            <a:endParaRPr lang="en-ZA" dirty="0"/>
          </a:p>
        </p:txBody>
      </p:sp>
      <p:sp>
        <p:nvSpPr>
          <p:cNvPr id="3" name="Content Placeholder 2"/>
          <p:cNvSpPr>
            <a:spLocks noGrp="1"/>
          </p:cNvSpPr>
          <p:nvPr>
            <p:ph idx="1"/>
          </p:nvPr>
        </p:nvSpPr>
        <p:spPr/>
        <p:txBody>
          <a:bodyPr/>
          <a:lstStyle/>
          <a:p>
            <a:r>
              <a:rPr lang="en-ZA" dirty="0" smtClean="0"/>
              <a:t>Reward-based charging model</a:t>
            </a:r>
          </a:p>
          <a:p>
            <a:endParaRPr lang="en-ZA" dirty="0"/>
          </a:p>
        </p:txBody>
      </p:sp>
      <p:pic>
        <p:nvPicPr>
          <p:cNvPr id="5" name="Picture 4" descr="sequence_reward.TIF"/>
          <p:cNvPicPr>
            <a:picLocks noChangeAspect="1"/>
          </p:cNvPicPr>
          <p:nvPr/>
        </p:nvPicPr>
        <p:blipFill>
          <a:blip r:embed="rId3"/>
          <a:stretch>
            <a:fillRect/>
          </a:stretch>
        </p:blipFill>
        <p:spPr>
          <a:xfrm>
            <a:off x="2284501" y="1824670"/>
            <a:ext cx="4841107" cy="49061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Implementation 4</a:t>
            </a:r>
            <a:endParaRPr lang="en-ZA" dirty="0"/>
          </a:p>
        </p:txBody>
      </p:sp>
      <p:sp>
        <p:nvSpPr>
          <p:cNvPr id="3" name="Content Placeholder 2"/>
          <p:cNvSpPr>
            <a:spLocks noGrp="1"/>
          </p:cNvSpPr>
          <p:nvPr>
            <p:ph idx="1"/>
          </p:nvPr>
        </p:nvSpPr>
        <p:spPr/>
        <p:txBody>
          <a:bodyPr/>
          <a:lstStyle/>
          <a:p>
            <a:r>
              <a:rPr lang="en-ZA" dirty="0" smtClean="0"/>
              <a:t>Flexible session charging</a:t>
            </a:r>
          </a:p>
          <a:p>
            <a:endParaRPr lang="en-ZA" dirty="0"/>
          </a:p>
        </p:txBody>
      </p:sp>
      <p:pic>
        <p:nvPicPr>
          <p:cNvPr id="4" name="Picture 3" descr="sequence_multisession.TIF"/>
          <p:cNvPicPr>
            <a:picLocks noChangeAspect="1"/>
          </p:cNvPicPr>
          <p:nvPr/>
        </p:nvPicPr>
        <p:blipFill>
          <a:blip r:embed="rId3"/>
          <a:stretch>
            <a:fillRect/>
          </a:stretch>
        </p:blipFill>
        <p:spPr>
          <a:xfrm>
            <a:off x="983978" y="1791516"/>
            <a:ext cx="7715536" cy="49372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Test examples 1</a:t>
            </a:r>
            <a:endParaRPr lang="en-ZA" dirty="0"/>
          </a:p>
        </p:txBody>
      </p:sp>
      <p:sp>
        <p:nvSpPr>
          <p:cNvPr id="3" name="Content Placeholder 2"/>
          <p:cNvSpPr>
            <a:spLocks noGrp="1"/>
          </p:cNvSpPr>
          <p:nvPr>
            <p:ph idx="1"/>
          </p:nvPr>
        </p:nvSpPr>
        <p:spPr/>
        <p:txBody>
          <a:bodyPr/>
          <a:lstStyle/>
          <a:p>
            <a:r>
              <a:rPr lang="en-ZA" dirty="0" smtClean="0"/>
              <a:t>Google Talk Bot</a:t>
            </a:r>
          </a:p>
          <a:p>
            <a:r>
              <a:rPr lang="en-ZA" dirty="0" smtClean="0"/>
              <a:t>Mobicents example</a:t>
            </a:r>
          </a:p>
          <a:p>
            <a:r>
              <a:rPr lang="en-ZA" dirty="0" smtClean="0"/>
              <a:t>Uses XMPP (Extensible Messaging and Presence Protocol) resource adapter</a:t>
            </a:r>
          </a:p>
          <a:p>
            <a:endParaRPr lang="en-ZA" dirty="0" smtClean="0"/>
          </a:p>
          <a:p>
            <a:endParaRPr lang="en-ZA" dirty="0"/>
          </a:p>
        </p:txBody>
      </p:sp>
      <p:pic>
        <p:nvPicPr>
          <p:cNvPr id="4" name="Picture 3" descr="sequence_GoogleBot.TIF"/>
          <p:cNvPicPr>
            <a:picLocks noChangeAspect="1"/>
          </p:cNvPicPr>
          <p:nvPr/>
        </p:nvPicPr>
        <p:blipFill>
          <a:blip r:embed="rId3"/>
          <a:stretch>
            <a:fillRect/>
          </a:stretch>
        </p:blipFill>
        <p:spPr>
          <a:xfrm>
            <a:off x="1841581" y="2934844"/>
            <a:ext cx="6077903" cy="32146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body" idx="1"/>
          </p:nvPr>
        </p:nvSpPr>
        <p:spPr/>
        <p:txBody>
          <a:bodyPr/>
          <a:lstStyle/>
          <a:p>
            <a:r>
              <a:rPr lang="en-ZA" dirty="0" smtClean="0"/>
              <a:t>Introduction and Recap</a:t>
            </a:r>
          </a:p>
          <a:p>
            <a:r>
              <a:rPr lang="en-ZA" dirty="0" smtClean="0"/>
              <a:t>Research Goals</a:t>
            </a:r>
          </a:p>
          <a:p>
            <a:r>
              <a:rPr lang="en-ZA" dirty="0" smtClean="0"/>
              <a:t>Diameter Protocol</a:t>
            </a:r>
          </a:p>
          <a:p>
            <a:r>
              <a:rPr lang="en-ZA" dirty="0" smtClean="0"/>
              <a:t>IMS billing and Related Technologies</a:t>
            </a:r>
          </a:p>
          <a:p>
            <a:pPr eaLnBrk="1" hangingPunct="1"/>
            <a:r>
              <a:rPr lang="de-DE" noProof="1" smtClean="0"/>
              <a:t>Design</a:t>
            </a:r>
          </a:p>
          <a:p>
            <a:pPr eaLnBrk="1" hangingPunct="1"/>
            <a:r>
              <a:rPr lang="de-DE" noProof="1" smtClean="0"/>
              <a:t>Implementation</a:t>
            </a:r>
          </a:p>
          <a:p>
            <a:pPr eaLnBrk="1" hangingPunct="1"/>
            <a:r>
              <a:rPr lang="de-DE" noProof="1" smtClean="0"/>
              <a:t>Testing Examples</a:t>
            </a:r>
          </a:p>
          <a:p>
            <a:r>
              <a:rPr lang="en-ZA" dirty="0" smtClean="0"/>
              <a:t>Conclusion</a:t>
            </a:r>
          </a:p>
        </p:txBody>
      </p:sp>
      <p:sp>
        <p:nvSpPr>
          <p:cNvPr id="4100" name="Rectangle 11"/>
          <p:cNvSpPr>
            <a:spLocks noGrp="1" noChangeArrowheads="1"/>
          </p:cNvSpPr>
          <p:nvPr>
            <p:ph type="title"/>
          </p:nvPr>
        </p:nvSpPr>
        <p:spPr/>
        <p:txBody>
          <a:bodyPr/>
          <a:lstStyle/>
          <a:p>
            <a:pPr eaLnBrk="1" hangingPunct="1"/>
            <a:r>
              <a:rPr lang="en-US" noProof="1" smtClean="0"/>
              <a:t>Outline</a:t>
            </a:r>
            <a:endParaRPr lang="de-DE"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Test examples 2</a:t>
            </a:r>
            <a:endParaRPr lang="en-ZA" dirty="0"/>
          </a:p>
        </p:txBody>
      </p:sp>
      <p:pic>
        <p:nvPicPr>
          <p:cNvPr id="4" name="Content Placeholder 3" descr="chat_bot_Example.PNG"/>
          <p:cNvPicPr>
            <a:picLocks noGrp="1" noChangeAspect="1"/>
          </p:cNvPicPr>
          <p:nvPr>
            <p:ph idx="1"/>
          </p:nvPr>
        </p:nvPicPr>
        <p:blipFill>
          <a:blip r:embed="rId3"/>
          <a:stretch>
            <a:fillRect/>
          </a:stretch>
        </p:blipFill>
        <p:spPr>
          <a:xfrm>
            <a:off x="596124" y="1518572"/>
            <a:ext cx="7942842" cy="4313238"/>
          </a:xfrm>
        </p:spPr>
      </p:pic>
      <p:sp>
        <p:nvSpPr>
          <p:cNvPr id="6" name="Oval 5"/>
          <p:cNvSpPr/>
          <p:nvPr/>
        </p:nvSpPr>
        <p:spPr bwMode="auto">
          <a:xfrm>
            <a:off x="1189702" y="2969341"/>
            <a:ext cx="1995949" cy="747253"/>
          </a:xfrm>
          <a:prstGeom prst="ellipse">
            <a:avLst/>
          </a:prstGeom>
          <a:solidFill>
            <a:schemeClr val="accent1">
              <a:alpha val="12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194324" y="2094270"/>
            <a:ext cx="1052050" cy="786581"/>
          </a:xfrm>
          <a:prstGeom prst="ellipse">
            <a:avLst/>
          </a:prstGeom>
          <a:solidFill>
            <a:schemeClr val="accent1">
              <a:alpha val="9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569109" y="3382297"/>
            <a:ext cx="3706761" cy="1514168"/>
          </a:xfrm>
          <a:prstGeom prst="ellipse">
            <a:avLst/>
          </a:prstGeom>
          <a:solidFill>
            <a:schemeClr val="accent1">
              <a:alpha val="12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661652" y="5220929"/>
            <a:ext cx="1641987" cy="796413"/>
          </a:xfrm>
          <a:prstGeom prst="ellipse">
            <a:avLst/>
          </a:prstGeom>
          <a:solidFill>
            <a:schemeClr val="accent1">
              <a:alpha val="13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Test examples 3</a:t>
            </a:r>
            <a:endParaRPr lang="en-ZA" dirty="0"/>
          </a:p>
        </p:txBody>
      </p:sp>
      <p:sp>
        <p:nvSpPr>
          <p:cNvPr id="3" name="Content Placeholder 2"/>
          <p:cNvSpPr>
            <a:spLocks noGrp="1"/>
          </p:cNvSpPr>
          <p:nvPr>
            <p:ph idx="1"/>
          </p:nvPr>
        </p:nvSpPr>
        <p:spPr>
          <a:xfrm>
            <a:off x="295275" y="1489075"/>
            <a:ext cx="3743325" cy="4313238"/>
          </a:xfrm>
        </p:spPr>
        <p:txBody>
          <a:bodyPr/>
          <a:lstStyle/>
          <a:p>
            <a:r>
              <a:rPr lang="en-ZA" dirty="0" smtClean="0"/>
              <a:t>SIP B2BUA example</a:t>
            </a:r>
          </a:p>
          <a:p>
            <a:pPr lvl="1"/>
            <a:r>
              <a:rPr lang="en-ZA" dirty="0" smtClean="0"/>
              <a:t>Call Controlling service</a:t>
            </a:r>
          </a:p>
          <a:p>
            <a:pPr lvl="1"/>
            <a:r>
              <a:rPr lang="en-ZA" dirty="0" smtClean="0"/>
              <a:t>Components</a:t>
            </a:r>
          </a:p>
          <a:p>
            <a:pPr lvl="2"/>
            <a:r>
              <a:rPr lang="en-ZA" dirty="0" smtClean="0"/>
              <a:t>SIP UA</a:t>
            </a:r>
          </a:p>
          <a:p>
            <a:pPr lvl="2"/>
            <a:r>
              <a:rPr lang="en-ZA" dirty="0" smtClean="0"/>
              <a:t>SIP B2BUA service</a:t>
            </a:r>
          </a:p>
          <a:p>
            <a:pPr lvl="2"/>
            <a:r>
              <a:rPr lang="en-ZA" dirty="0" smtClean="0"/>
              <a:t>SIP UA</a:t>
            </a:r>
          </a:p>
          <a:p>
            <a:pPr lvl="1"/>
            <a:r>
              <a:rPr lang="en-ZA" dirty="0" smtClean="0"/>
              <a:t>B2BUA services handles sip messages between user agents.</a:t>
            </a:r>
            <a:endParaRPr lang="en-ZA" dirty="0"/>
          </a:p>
        </p:txBody>
      </p:sp>
      <p:pic>
        <p:nvPicPr>
          <p:cNvPr id="4" name="Picture 3" descr="sequence_SIPb2bService.TIF"/>
          <p:cNvPicPr>
            <a:picLocks noChangeAspect="1"/>
          </p:cNvPicPr>
          <p:nvPr/>
        </p:nvPicPr>
        <p:blipFill>
          <a:blip r:embed="rId3"/>
          <a:stretch>
            <a:fillRect/>
          </a:stretch>
        </p:blipFill>
        <p:spPr>
          <a:xfrm>
            <a:off x="4069900" y="1197429"/>
            <a:ext cx="4906328" cy="53111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Test examples 4</a:t>
            </a:r>
            <a:endParaRPr lang="en-ZA" dirty="0"/>
          </a:p>
        </p:txBody>
      </p:sp>
      <p:pic>
        <p:nvPicPr>
          <p:cNvPr id="4" name="Content Placeholder 3" descr="sipB2B_testExamplePhone.TIF"/>
          <p:cNvPicPr>
            <a:picLocks noGrp="1" noChangeAspect="1"/>
          </p:cNvPicPr>
          <p:nvPr>
            <p:ph idx="1"/>
          </p:nvPr>
        </p:nvPicPr>
        <p:blipFill>
          <a:blip r:embed="rId3"/>
          <a:stretch>
            <a:fillRect/>
          </a:stretch>
        </p:blipFill>
        <p:spPr>
          <a:xfrm>
            <a:off x="535254" y="1489075"/>
            <a:ext cx="8044916" cy="4313238"/>
          </a:xfrm>
        </p:spPr>
      </p:pic>
      <p:sp>
        <p:nvSpPr>
          <p:cNvPr id="5" name="Oval 4"/>
          <p:cNvSpPr/>
          <p:nvPr/>
        </p:nvSpPr>
        <p:spPr bwMode="auto">
          <a:xfrm>
            <a:off x="5246914" y="2133600"/>
            <a:ext cx="2133600" cy="1012371"/>
          </a:xfrm>
          <a:prstGeom prst="ellipse">
            <a:avLst/>
          </a:prstGeom>
          <a:solidFill>
            <a:schemeClr val="accent1">
              <a:alpha val="12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960914" y="2144486"/>
            <a:ext cx="1752600" cy="1066800"/>
          </a:xfrm>
          <a:prstGeom prst="ellipse">
            <a:avLst/>
          </a:prstGeom>
          <a:solidFill>
            <a:schemeClr val="accent1">
              <a:alpha val="13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338942" y="3809999"/>
            <a:ext cx="3178629" cy="1371600"/>
          </a:xfrm>
          <a:prstGeom prst="ellipse">
            <a:avLst/>
          </a:prstGeom>
          <a:solidFill>
            <a:schemeClr val="accent1">
              <a:alpha val="13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Test examples 5</a:t>
            </a:r>
            <a:endParaRPr lang="en-ZA" dirty="0"/>
          </a:p>
        </p:txBody>
      </p:sp>
      <p:sp>
        <p:nvSpPr>
          <p:cNvPr id="3" name="Content Placeholder 2"/>
          <p:cNvSpPr>
            <a:spLocks noGrp="1"/>
          </p:cNvSpPr>
          <p:nvPr>
            <p:ph idx="1"/>
          </p:nvPr>
        </p:nvSpPr>
        <p:spPr>
          <a:xfrm>
            <a:off x="275397" y="1131266"/>
            <a:ext cx="8524875" cy="757169"/>
          </a:xfrm>
        </p:spPr>
        <p:txBody>
          <a:bodyPr/>
          <a:lstStyle/>
          <a:p>
            <a:r>
              <a:rPr lang="en-ZA" dirty="0" smtClean="0"/>
              <a:t>Customised Video on Demand service, Rhodes University</a:t>
            </a:r>
          </a:p>
          <a:p>
            <a:pPr lvl="1"/>
            <a:r>
              <a:rPr lang="en-ZA" dirty="0" smtClean="0"/>
              <a:t>On-Demand advertising</a:t>
            </a:r>
            <a:endParaRPr lang="en-ZA" dirty="0"/>
          </a:p>
        </p:txBody>
      </p:sp>
      <p:pic>
        <p:nvPicPr>
          <p:cNvPr id="4" name="Picture 3" descr="Screenshot-2_usedPResentation.PNG"/>
          <p:cNvPicPr>
            <a:picLocks noChangeAspect="1"/>
          </p:cNvPicPr>
          <p:nvPr/>
        </p:nvPicPr>
        <p:blipFill>
          <a:blip r:embed="rId3"/>
          <a:stretch>
            <a:fillRect/>
          </a:stretch>
        </p:blipFill>
        <p:spPr>
          <a:xfrm>
            <a:off x="0" y="2060408"/>
            <a:ext cx="9143999" cy="4797592"/>
          </a:xfrm>
          <a:prstGeom prst="rect">
            <a:avLst/>
          </a:prstGeom>
          <a:ln w="12700">
            <a:solidFill>
              <a:schemeClr val="tx1"/>
            </a:solidFill>
          </a:ln>
        </p:spPr>
      </p:pic>
      <p:sp>
        <p:nvSpPr>
          <p:cNvPr id="5" name="Oval 4"/>
          <p:cNvSpPr/>
          <p:nvPr/>
        </p:nvSpPr>
        <p:spPr bwMode="auto">
          <a:xfrm>
            <a:off x="6271591" y="5436704"/>
            <a:ext cx="2226366" cy="1172818"/>
          </a:xfrm>
          <a:prstGeom prst="ellipse">
            <a:avLst/>
          </a:prstGeom>
          <a:solidFill>
            <a:schemeClr val="accent1">
              <a:alpha val="12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2604052" y="3309730"/>
            <a:ext cx="1500809" cy="516835"/>
          </a:xfrm>
          <a:prstGeom prst="ellipse">
            <a:avLst/>
          </a:prstGeom>
          <a:solidFill>
            <a:schemeClr val="accent1">
              <a:alpha val="12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58417" y="6192078"/>
            <a:ext cx="1411357" cy="665922"/>
          </a:xfrm>
          <a:prstGeom prst="ellipse">
            <a:avLst/>
          </a:prstGeom>
          <a:solidFill>
            <a:schemeClr val="accent1">
              <a:alpha val="14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lstStyle/>
          <a:p>
            <a:r>
              <a:rPr lang="en-ZA" dirty="0" smtClean="0"/>
              <a:t>Billing for next generation services was investigated.</a:t>
            </a:r>
          </a:p>
          <a:p>
            <a:r>
              <a:rPr lang="en-ZA" dirty="0" smtClean="0"/>
              <a:t>We showed how potential services can be billed.</a:t>
            </a:r>
          </a:p>
          <a:p>
            <a:r>
              <a:rPr lang="en-ZA" dirty="0" smtClean="0"/>
              <a:t>We developed a Billing Component to implement event, time, volume, reward, and flexible session billing.</a:t>
            </a:r>
          </a:p>
          <a:p>
            <a:r>
              <a:rPr lang="en-ZA" dirty="0" smtClean="0"/>
              <a:t>We tested the Billing Component using Mobicents services. </a:t>
            </a:r>
          </a:p>
          <a:p>
            <a:endParaRPr lang="en-ZA" dirty="0" smtClean="0"/>
          </a:p>
          <a:p>
            <a:r>
              <a:rPr lang="en-ZA" dirty="0" smtClean="0"/>
              <a:t>Possible future work</a:t>
            </a:r>
          </a:p>
          <a:p>
            <a:pPr lvl="1"/>
            <a:r>
              <a:rPr lang="en-ZA" dirty="0" smtClean="0"/>
              <a:t>Extend the core charging models to produce more sophisticated billing</a:t>
            </a:r>
            <a:r>
              <a:rPr lang="en-ZA" dirty="0" smtClean="0"/>
              <a:t>.</a:t>
            </a:r>
          </a:p>
          <a:p>
            <a:pPr lvl="1">
              <a:buNone/>
            </a:pPr>
            <a:endParaRPr lang="en-Z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Questions</a:t>
            </a:r>
            <a:endParaRPr lang="en-ZA" dirty="0"/>
          </a:p>
        </p:txBody>
      </p:sp>
      <p:pic>
        <p:nvPicPr>
          <p:cNvPr id="4" name="Content Placeholder 3" descr="d:\Documents and Settings\admin\My Documents\My Pictures\Microsoft Clip Organizer\j0431512.png"/>
          <p:cNvPicPr>
            <a:picLocks noGrp="1" noChangeAspect="1" noChangeArrowheads="1"/>
          </p:cNvPicPr>
          <p:nvPr>
            <p:ph idx="1"/>
          </p:nvPr>
        </p:nvPicPr>
        <p:blipFill>
          <a:blip r:embed="rId2"/>
          <a:stretch>
            <a:fillRect/>
          </a:stretch>
        </p:blipFill>
        <p:spPr bwMode="auto">
          <a:xfrm>
            <a:off x="3643426" y="2731408"/>
            <a:ext cx="1828572" cy="18285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 and Recap</a:t>
            </a:r>
            <a:endParaRPr lang="en-ZA" dirty="0"/>
          </a:p>
        </p:txBody>
      </p:sp>
      <p:sp>
        <p:nvSpPr>
          <p:cNvPr id="3" name="Content Placeholder 2"/>
          <p:cNvSpPr>
            <a:spLocks noGrp="1"/>
          </p:cNvSpPr>
          <p:nvPr>
            <p:ph idx="1"/>
          </p:nvPr>
        </p:nvSpPr>
        <p:spPr>
          <a:xfrm>
            <a:off x="295274" y="1489075"/>
            <a:ext cx="7803697" cy="4768034"/>
          </a:xfrm>
        </p:spPr>
        <p:txBody>
          <a:bodyPr/>
          <a:lstStyle/>
          <a:p>
            <a:r>
              <a:rPr lang="en-ZA" dirty="0" smtClean="0"/>
              <a:t>The convergence of voice, video, and data leads to more sophisticated services.</a:t>
            </a:r>
          </a:p>
          <a:p>
            <a:r>
              <a:rPr lang="en-ZA" dirty="0" smtClean="0"/>
              <a:t>Traditional charging models were primarily time-based.</a:t>
            </a:r>
          </a:p>
          <a:p>
            <a:r>
              <a:rPr lang="en-ZA" dirty="0" smtClean="0"/>
              <a:t>NGEN services requires more complex charging models.</a:t>
            </a:r>
          </a:p>
          <a:p>
            <a:r>
              <a:rPr lang="en-ZA" dirty="0" smtClean="0"/>
              <a:t>Moving towards IP networks introduces issues with </a:t>
            </a:r>
            <a:r>
              <a:rPr lang="en-ZA" dirty="0" err="1" smtClean="0"/>
              <a:t>QoS</a:t>
            </a:r>
            <a:r>
              <a:rPr lang="en-ZA" dirty="0" smtClean="0"/>
              <a:t> (Quality of services)</a:t>
            </a:r>
          </a:p>
          <a:p>
            <a:endParaRPr lang="en-ZA" dirty="0"/>
          </a:p>
        </p:txBody>
      </p:sp>
      <p:pic>
        <p:nvPicPr>
          <p:cNvPr id="6" name="Picture 5" descr="convergence.bmp"/>
          <p:cNvPicPr>
            <a:picLocks noChangeAspect="1"/>
          </p:cNvPicPr>
          <p:nvPr/>
        </p:nvPicPr>
        <p:blipFill>
          <a:blip r:embed="rId2" cstate="print"/>
          <a:stretch>
            <a:fillRect/>
          </a:stretch>
        </p:blipFill>
        <p:spPr>
          <a:xfrm>
            <a:off x="2134368" y="3618896"/>
            <a:ext cx="4602439" cy="27405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Research goals</a:t>
            </a:r>
            <a:endParaRPr lang="en-ZA" dirty="0"/>
          </a:p>
        </p:txBody>
      </p:sp>
      <p:sp>
        <p:nvSpPr>
          <p:cNvPr id="3" name="Content Placeholder 2"/>
          <p:cNvSpPr>
            <a:spLocks noGrp="1"/>
          </p:cNvSpPr>
          <p:nvPr>
            <p:ph idx="1"/>
          </p:nvPr>
        </p:nvSpPr>
        <p:spPr/>
        <p:txBody>
          <a:bodyPr/>
          <a:lstStyle/>
          <a:p>
            <a:r>
              <a:rPr lang="en-ZA" dirty="0" smtClean="0"/>
              <a:t>To investigate billing and produce a billing framework.</a:t>
            </a:r>
          </a:p>
          <a:p>
            <a:pPr lvl="1"/>
            <a:r>
              <a:rPr lang="en-ZA" dirty="0" smtClean="0"/>
              <a:t>Investigate pricing strategies, charging models.</a:t>
            </a:r>
          </a:p>
          <a:p>
            <a:pPr lvl="1"/>
            <a:r>
              <a:rPr lang="en-ZA" dirty="0" smtClean="0"/>
              <a:t>Explore how potential services can be billed. </a:t>
            </a:r>
          </a:p>
          <a:p>
            <a:r>
              <a:rPr lang="en-ZA" dirty="0" smtClean="0"/>
              <a:t>Develop a billing system to provide billing for mobicents services</a:t>
            </a:r>
          </a:p>
          <a:p>
            <a:pPr lvl="1"/>
            <a:r>
              <a:rPr lang="en-ZA" dirty="0" smtClean="0"/>
              <a:t>Develop a Billing Component using Ericsson Diameter API</a:t>
            </a:r>
          </a:p>
          <a:p>
            <a:pPr lvl="1"/>
            <a:r>
              <a:rPr lang="en-ZA" dirty="0" smtClean="0"/>
              <a:t>The billing component implements a number of charging models e.g. event, time, subscription, and volume .</a:t>
            </a:r>
          </a:p>
          <a:p>
            <a:r>
              <a:rPr lang="en-ZA" dirty="0" smtClean="0"/>
              <a:t>Test the Billing system by using Mobicents applications</a:t>
            </a:r>
          </a:p>
          <a:p>
            <a:pPr lvl="1"/>
            <a:r>
              <a:rPr lang="en-ZA" dirty="0" smtClean="0"/>
              <a:t>Use a number of different examples to demonstrate some of the concepts. </a:t>
            </a:r>
          </a:p>
          <a:p>
            <a:pPr lvl="1"/>
            <a:r>
              <a:rPr lang="en-ZA" dirty="0" smtClean="0"/>
              <a:t>The Ericsson Diameter Emulator is used to emulate a prepaid system consisting of user accounts. The emulator handles and responds to charging request.</a:t>
            </a:r>
          </a:p>
          <a:p>
            <a:pPr lvl="1"/>
            <a:endParaRPr lang="en-ZA" dirty="0" smtClean="0"/>
          </a:p>
          <a:p>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Diameter Protocol</a:t>
            </a:r>
            <a:endParaRPr lang="en-ZA" dirty="0"/>
          </a:p>
        </p:txBody>
      </p:sp>
      <p:sp>
        <p:nvSpPr>
          <p:cNvPr id="3" name="Content Placeholder 2"/>
          <p:cNvSpPr>
            <a:spLocks noGrp="1"/>
          </p:cNvSpPr>
          <p:nvPr>
            <p:ph idx="1"/>
          </p:nvPr>
        </p:nvSpPr>
        <p:spPr/>
        <p:txBody>
          <a:bodyPr/>
          <a:lstStyle/>
          <a:p>
            <a:r>
              <a:rPr lang="en-ZA" dirty="0" smtClean="0"/>
              <a:t>Introduced by IETF, 2003, RFC 3588</a:t>
            </a:r>
          </a:p>
          <a:p>
            <a:r>
              <a:rPr lang="en-ZA" dirty="0" smtClean="0"/>
              <a:t>Performs Authentication, Authorisation, and Accounting</a:t>
            </a:r>
          </a:p>
          <a:p>
            <a:pPr lvl="1"/>
            <a:r>
              <a:rPr lang="en-US" dirty="0" smtClean="0"/>
              <a:t>Authentication is verifying the claimed identity of a subject</a:t>
            </a:r>
          </a:p>
          <a:p>
            <a:pPr lvl="1"/>
            <a:r>
              <a:rPr lang="en-US" dirty="0" smtClean="0"/>
              <a:t>authorization is focused primarily on access that the subject has.</a:t>
            </a:r>
          </a:p>
          <a:p>
            <a:pPr lvl="1"/>
            <a:r>
              <a:rPr lang="en-US" dirty="0" smtClean="0"/>
              <a:t> Accounting is focused on collecting information with regards to the amount of resources being used.</a:t>
            </a:r>
          </a:p>
          <a:p>
            <a:r>
              <a:rPr lang="en-ZA" dirty="0" smtClean="0"/>
              <a:t>Diameter Messages</a:t>
            </a:r>
          </a:p>
          <a:p>
            <a:pPr lvl="1"/>
            <a:r>
              <a:rPr lang="en-ZA" dirty="0" smtClean="0"/>
              <a:t>Composed of a number of AVP(Attribute Value Pairs)</a:t>
            </a:r>
          </a:p>
          <a:p>
            <a:pPr lvl="1"/>
            <a:r>
              <a:rPr lang="en-ZA" dirty="0" err="1" smtClean="0"/>
              <a:t>AVPs</a:t>
            </a:r>
            <a:r>
              <a:rPr lang="en-ZA" dirty="0" smtClean="0"/>
              <a:t> are </a:t>
            </a:r>
            <a:r>
              <a:rPr lang="en-ZA" dirty="0" err="1" smtClean="0"/>
              <a:t>tuples</a:t>
            </a:r>
            <a:r>
              <a:rPr lang="en-ZA" dirty="0" smtClean="0"/>
              <a:t>&lt;</a:t>
            </a:r>
            <a:r>
              <a:rPr lang="en-ZA" dirty="0" err="1" smtClean="0"/>
              <a:t>attribute_name</a:t>
            </a:r>
            <a:r>
              <a:rPr lang="en-ZA" dirty="0" smtClean="0"/>
              <a:t>, value&gt; that contains data</a:t>
            </a:r>
          </a:p>
          <a:p>
            <a:pPr lvl="1"/>
            <a:r>
              <a:rPr lang="en-ZA" dirty="0" smtClean="0"/>
              <a:t>Messages can be requests or answers</a:t>
            </a:r>
          </a:p>
          <a:p>
            <a:pPr lvl="1"/>
            <a:endParaRPr lang="en-ZA" dirty="0" smtClean="0"/>
          </a:p>
          <a:p>
            <a:endParaRPr lang="en-ZA" dirty="0"/>
          </a:p>
        </p:txBody>
      </p:sp>
      <p:pic>
        <p:nvPicPr>
          <p:cNvPr id="4" name="Picture 3" descr="Diameter Message.jpg"/>
          <p:cNvPicPr>
            <a:picLocks noChangeAspect="1"/>
          </p:cNvPicPr>
          <p:nvPr/>
        </p:nvPicPr>
        <p:blipFill>
          <a:blip r:embed="rId3"/>
          <a:stretch>
            <a:fillRect/>
          </a:stretch>
        </p:blipFill>
        <p:spPr>
          <a:xfrm>
            <a:off x="6984111" y="4193930"/>
            <a:ext cx="1597182" cy="17394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IMS Billing and Related Technologies 1</a:t>
            </a:r>
            <a:endParaRPr lang="en-ZA" dirty="0"/>
          </a:p>
        </p:txBody>
      </p:sp>
      <p:sp>
        <p:nvSpPr>
          <p:cNvPr id="3" name="Content Placeholder 2"/>
          <p:cNvSpPr>
            <a:spLocks noGrp="1"/>
          </p:cNvSpPr>
          <p:nvPr>
            <p:ph idx="1"/>
          </p:nvPr>
        </p:nvSpPr>
        <p:spPr/>
        <p:txBody>
          <a:bodyPr/>
          <a:lstStyle/>
          <a:p>
            <a:r>
              <a:rPr lang="en-ZA" dirty="0" smtClean="0"/>
              <a:t>IMS billing requires more innovative billing strategies instead of charging by the amount of traffic.</a:t>
            </a:r>
          </a:p>
          <a:p>
            <a:r>
              <a:rPr lang="en-ZA" dirty="0" smtClean="0"/>
              <a:t>IMS billing used to market services.</a:t>
            </a:r>
          </a:p>
          <a:p>
            <a:r>
              <a:rPr lang="en-ZA" dirty="0" smtClean="0"/>
              <a:t>Factors Affecting IMS Billing</a:t>
            </a:r>
          </a:p>
          <a:p>
            <a:pPr lvl="1"/>
            <a:r>
              <a:rPr lang="en-ZA" dirty="0" smtClean="0"/>
              <a:t>Variety of services</a:t>
            </a:r>
          </a:p>
          <a:p>
            <a:pPr lvl="1"/>
            <a:r>
              <a:rPr lang="en-ZA" dirty="0" smtClean="0"/>
              <a:t>Quality of Service(</a:t>
            </a:r>
            <a:r>
              <a:rPr lang="en-ZA" dirty="0" err="1" smtClean="0"/>
              <a:t>QoS</a:t>
            </a:r>
            <a:r>
              <a:rPr lang="en-ZA" dirty="0" smtClean="0"/>
              <a:t>)</a:t>
            </a:r>
          </a:p>
          <a:p>
            <a:pPr lvl="1"/>
            <a:r>
              <a:rPr lang="en-ZA" dirty="0" smtClean="0"/>
              <a:t>Service Composition</a:t>
            </a:r>
          </a:p>
          <a:p>
            <a:pPr lvl="1"/>
            <a:r>
              <a:rPr lang="en-ZA" dirty="0" smtClean="0"/>
              <a:t>Different Service Providers</a:t>
            </a:r>
          </a:p>
          <a:p>
            <a:pPr lvl="1"/>
            <a:r>
              <a:rPr lang="en-ZA" dirty="0" smtClean="0"/>
              <a:t>User Preferences</a:t>
            </a:r>
            <a:endParaRPr lang="en-ZA" dirty="0"/>
          </a:p>
        </p:txBody>
      </p:sp>
      <p:pic>
        <p:nvPicPr>
          <p:cNvPr id="4" name="Picture 3" descr="compositionOfService.bmp"/>
          <p:cNvPicPr>
            <a:picLocks noChangeAspect="1"/>
          </p:cNvPicPr>
          <p:nvPr/>
        </p:nvPicPr>
        <p:blipFill>
          <a:blip r:embed="rId3"/>
          <a:stretch>
            <a:fillRect/>
          </a:stretch>
        </p:blipFill>
        <p:spPr>
          <a:xfrm>
            <a:off x="3847260" y="2673163"/>
            <a:ext cx="513397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IMS Billing and Related Technologies 2</a:t>
            </a:r>
            <a:endParaRPr lang="en-ZA" dirty="0"/>
          </a:p>
        </p:txBody>
      </p:sp>
      <p:sp>
        <p:nvSpPr>
          <p:cNvPr id="3" name="Content Placeholder 2"/>
          <p:cNvSpPr>
            <a:spLocks noGrp="1"/>
          </p:cNvSpPr>
          <p:nvPr>
            <p:ph idx="1"/>
          </p:nvPr>
        </p:nvSpPr>
        <p:spPr/>
        <p:txBody>
          <a:bodyPr/>
          <a:lstStyle/>
          <a:p>
            <a:r>
              <a:rPr lang="en-ZA" b="1" dirty="0" smtClean="0"/>
              <a:t>Different Services with Respective Charging Models</a:t>
            </a:r>
            <a:endParaRPr lang="en-ZA" dirty="0" smtClean="0"/>
          </a:p>
          <a:p>
            <a:endParaRPr lang="en-ZA" dirty="0"/>
          </a:p>
        </p:txBody>
      </p:sp>
      <p:graphicFrame>
        <p:nvGraphicFramePr>
          <p:cNvPr id="4" name="Table 3"/>
          <p:cNvGraphicFramePr>
            <a:graphicFrameLocks noGrp="1"/>
          </p:cNvGraphicFramePr>
          <p:nvPr/>
        </p:nvGraphicFramePr>
        <p:xfrm>
          <a:off x="651803" y="1920240"/>
          <a:ext cx="7760678" cy="4663440"/>
        </p:xfrm>
        <a:graphic>
          <a:graphicData uri="http://schemas.openxmlformats.org/drawingml/2006/table">
            <a:tbl>
              <a:tblPr firstRow="1" bandRow="1">
                <a:tableStyleId>{5C22544A-7EE6-4342-B048-85BDC9FD1C3A}</a:tableStyleId>
              </a:tblPr>
              <a:tblGrid>
                <a:gridCol w="2365894"/>
                <a:gridCol w="2807891"/>
                <a:gridCol w="2586893"/>
              </a:tblGrid>
              <a:tr h="351490">
                <a:tc>
                  <a:txBody>
                    <a:bodyPr/>
                    <a:lstStyle/>
                    <a:p>
                      <a:r>
                        <a:rPr lang="en-ZA" sz="1800" b="1" kern="1200" dirty="0" smtClean="0">
                          <a:solidFill>
                            <a:schemeClr val="lt1"/>
                          </a:solidFill>
                          <a:latin typeface="+mn-lt"/>
                          <a:ea typeface="+mn-ea"/>
                          <a:cs typeface="+mn-cs"/>
                        </a:rPr>
                        <a:t>Service</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lt1"/>
                          </a:solidFill>
                          <a:latin typeface="+mn-lt"/>
                          <a:ea typeface="+mn-ea"/>
                          <a:cs typeface="+mn-cs"/>
                        </a:rPr>
                        <a:t>Charging Approach</a:t>
                      </a:r>
                      <a:endParaRPr lang="en-ZA" dirty="0"/>
                    </a:p>
                  </a:txBody>
                  <a:tcPr/>
                </a:tc>
                <a:tc>
                  <a:txBody>
                    <a:bodyPr/>
                    <a:lstStyle/>
                    <a:p>
                      <a:r>
                        <a:rPr lang="en-ZA" sz="1800" b="1" kern="1200" dirty="0" smtClean="0">
                          <a:solidFill>
                            <a:schemeClr val="lt1"/>
                          </a:solidFill>
                          <a:latin typeface="+mn-lt"/>
                          <a:ea typeface="+mn-ea"/>
                          <a:cs typeface="+mn-cs"/>
                        </a:rPr>
                        <a:t>Charging Model</a:t>
                      </a:r>
                      <a:endParaRPr lang="en-ZA" dirty="0"/>
                    </a:p>
                  </a:txBody>
                  <a:tcPr/>
                </a:tc>
              </a:tr>
              <a:tr h="626165">
                <a:tc>
                  <a:txBody>
                    <a:bodyPr/>
                    <a:lstStyle/>
                    <a:p>
                      <a:r>
                        <a:rPr lang="en-ZA" sz="1800" kern="1200" dirty="0" smtClean="0">
                          <a:solidFill>
                            <a:schemeClr val="dk1"/>
                          </a:solidFill>
                          <a:latin typeface="+mn-lt"/>
                          <a:ea typeface="+mn-ea"/>
                          <a:cs typeface="+mn-cs"/>
                        </a:rPr>
                        <a:t>Voice</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latin typeface="+mn-lt"/>
                          <a:ea typeface="+mn-ea"/>
                          <a:cs typeface="+mn-cs"/>
                        </a:rPr>
                        <a:t>Charge the duration of the session</a:t>
                      </a:r>
                    </a:p>
                  </a:txBody>
                  <a:tcPr/>
                </a:tc>
                <a:tc>
                  <a:txBody>
                    <a:bodyPr/>
                    <a:lstStyle/>
                    <a:p>
                      <a:r>
                        <a:rPr lang="en-ZA" sz="1800" kern="1200" dirty="0" smtClean="0">
                          <a:solidFill>
                            <a:schemeClr val="dk1"/>
                          </a:solidFill>
                          <a:latin typeface="+mn-lt"/>
                          <a:ea typeface="+mn-ea"/>
                          <a:cs typeface="+mn-cs"/>
                        </a:rPr>
                        <a:t>Time-based charging</a:t>
                      </a:r>
                      <a:endParaRPr lang="en-ZA" dirty="0"/>
                    </a:p>
                  </a:txBody>
                  <a:tcPr/>
                </a:tc>
              </a:tr>
              <a:tr h="1457077">
                <a:tc>
                  <a:txBody>
                    <a:bodyPr/>
                    <a:lstStyle/>
                    <a:p>
                      <a:r>
                        <a:rPr lang="en-ZA" sz="1800" kern="1200" dirty="0" smtClean="0">
                          <a:solidFill>
                            <a:schemeClr val="dk1"/>
                          </a:solidFill>
                          <a:latin typeface="+mn-lt"/>
                          <a:ea typeface="+mn-ea"/>
                          <a:cs typeface="+mn-cs"/>
                        </a:rPr>
                        <a:t>Video and Audio Streaming</a:t>
                      </a:r>
                      <a:endParaRPr lang="en-ZA" dirty="0"/>
                    </a:p>
                  </a:txBody>
                  <a:tcPr/>
                </a:tc>
                <a:tc>
                  <a:txBody>
                    <a:bodyPr/>
                    <a:lstStyle/>
                    <a:p>
                      <a:r>
                        <a:rPr lang="en-ZA" sz="1800" kern="1200" dirty="0" smtClean="0">
                          <a:solidFill>
                            <a:schemeClr val="dk1"/>
                          </a:solidFill>
                          <a:latin typeface="+mn-lt"/>
                          <a:ea typeface="+mn-ea"/>
                          <a:cs typeface="+mn-cs"/>
                        </a:rPr>
                        <a:t>Charge by the amount of content downloaded. </a:t>
                      </a:r>
                    </a:p>
                    <a:p>
                      <a:r>
                        <a:rPr lang="en-ZA" sz="1800" kern="1200" dirty="0" smtClean="0">
                          <a:solidFill>
                            <a:schemeClr val="dk1"/>
                          </a:solidFill>
                          <a:latin typeface="+mn-lt"/>
                          <a:ea typeface="+mn-ea"/>
                          <a:cs typeface="+mn-cs"/>
                        </a:rPr>
                        <a:t>Irrespective of the users usage criteria, charge the user a fixed monthly rate. </a:t>
                      </a:r>
                      <a:endParaRPr lang="en-ZA" dirty="0"/>
                    </a:p>
                  </a:txBody>
                  <a:tcPr/>
                </a:tc>
                <a:tc>
                  <a:txBody>
                    <a:bodyPr/>
                    <a:lstStyle/>
                    <a:p>
                      <a:r>
                        <a:rPr lang="en-ZA" sz="1800" kern="1200" dirty="0" smtClean="0">
                          <a:solidFill>
                            <a:schemeClr val="dk1"/>
                          </a:solidFill>
                          <a:latin typeface="+mn-lt"/>
                          <a:ea typeface="+mn-ea"/>
                          <a:cs typeface="+mn-cs"/>
                        </a:rPr>
                        <a:t>Volume-based charging</a:t>
                      </a:r>
                    </a:p>
                    <a:p>
                      <a:r>
                        <a:rPr lang="en-ZA" sz="1800" kern="1200" dirty="0" smtClean="0">
                          <a:solidFill>
                            <a:schemeClr val="dk1"/>
                          </a:solidFill>
                          <a:latin typeface="+mn-lt"/>
                          <a:ea typeface="+mn-ea"/>
                          <a:cs typeface="+mn-cs"/>
                        </a:rPr>
                        <a:t> </a:t>
                      </a:r>
                    </a:p>
                    <a:p>
                      <a:r>
                        <a:rPr lang="en-ZA" sz="1800" kern="1200" dirty="0" smtClean="0">
                          <a:solidFill>
                            <a:schemeClr val="dk1"/>
                          </a:solidFill>
                          <a:latin typeface="+mn-lt"/>
                          <a:ea typeface="+mn-ea"/>
                          <a:cs typeface="+mn-cs"/>
                        </a:rPr>
                        <a:t>Subscription-based charging</a:t>
                      </a:r>
                      <a:endParaRPr lang="en-ZA" dirty="0"/>
                    </a:p>
                  </a:txBody>
                  <a:tcPr/>
                </a:tc>
              </a:tr>
              <a:tr h="878724">
                <a:tc>
                  <a:txBody>
                    <a:bodyPr/>
                    <a:lstStyle/>
                    <a:p>
                      <a:r>
                        <a:rPr lang="en-ZA" sz="1800" kern="1200" dirty="0" smtClean="0">
                          <a:solidFill>
                            <a:schemeClr val="dk1"/>
                          </a:solidFill>
                          <a:latin typeface="+mn-lt"/>
                          <a:ea typeface="+mn-ea"/>
                          <a:cs typeface="+mn-cs"/>
                        </a:rPr>
                        <a:t>Multimedia messaging</a:t>
                      </a:r>
                      <a:endParaRPr lang="en-ZA" dirty="0"/>
                    </a:p>
                  </a:txBody>
                  <a:tcPr/>
                </a:tc>
                <a:tc>
                  <a:txBody>
                    <a:bodyPr/>
                    <a:lstStyle/>
                    <a:p>
                      <a:r>
                        <a:rPr lang="en-ZA" sz="1800" kern="1200" dirty="0" smtClean="0">
                          <a:solidFill>
                            <a:schemeClr val="dk1"/>
                          </a:solidFill>
                          <a:latin typeface="+mn-lt"/>
                          <a:ea typeface="+mn-ea"/>
                          <a:cs typeface="+mn-cs"/>
                        </a:rPr>
                        <a:t>Charge per message.</a:t>
                      </a:r>
                    </a:p>
                    <a:p>
                      <a:r>
                        <a:rPr lang="en-ZA" sz="1800" kern="1200" dirty="0" smtClean="0">
                          <a:solidFill>
                            <a:schemeClr val="dk1"/>
                          </a:solidFill>
                          <a:latin typeface="+mn-lt"/>
                          <a:ea typeface="+mn-ea"/>
                          <a:cs typeface="+mn-cs"/>
                        </a:rPr>
                        <a:t>Charge by the amount of content sent.</a:t>
                      </a:r>
                      <a:endParaRPr lang="en-ZA" dirty="0"/>
                    </a:p>
                  </a:txBody>
                  <a:tcPr/>
                </a:tc>
                <a:tc>
                  <a:txBody>
                    <a:bodyPr/>
                    <a:lstStyle/>
                    <a:p>
                      <a:r>
                        <a:rPr lang="en-ZA" sz="1800" kern="1200" dirty="0" smtClean="0">
                          <a:solidFill>
                            <a:schemeClr val="dk1"/>
                          </a:solidFill>
                          <a:latin typeface="+mn-lt"/>
                          <a:ea typeface="+mn-ea"/>
                          <a:cs typeface="+mn-cs"/>
                        </a:rPr>
                        <a:t>Event-based charging</a:t>
                      </a:r>
                    </a:p>
                    <a:p>
                      <a:r>
                        <a:rPr lang="en-ZA" sz="1800" kern="1200" dirty="0" smtClean="0">
                          <a:solidFill>
                            <a:schemeClr val="dk1"/>
                          </a:solidFill>
                          <a:latin typeface="+mn-lt"/>
                          <a:ea typeface="+mn-ea"/>
                          <a:cs typeface="+mn-cs"/>
                        </a:rPr>
                        <a:t> </a:t>
                      </a:r>
                    </a:p>
                    <a:p>
                      <a:r>
                        <a:rPr lang="en-ZA" sz="1800" kern="1200" dirty="0" smtClean="0">
                          <a:solidFill>
                            <a:schemeClr val="dk1"/>
                          </a:solidFill>
                          <a:latin typeface="+mn-lt"/>
                          <a:ea typeface="+mn-ea"/>
                          <a:cs typeface="+mn-cs"/>
                        </a:rPr>
                        <a:t>Volume-based charging</a:t>
                      </a:r>
                      <a:endParaRPr lang="en-ZA" dirty="0"/>
                    </a:p>
                  </a:txBody>
                  <a:tcPr/>
                </a:tc>
              </a:tr>
              <a:tr h="615107">
                <a:tc>
                  <a:txBody>
                    <a:bodyPr/>
                    <a:lstStyle/>
                    <a:p>
                      <a:r>
                        <a:rPr lang="en-ZA" sz="1800" kern="1200" dirty="0" smtClean="0">
                          <a:solidFill>
                            <a:schemeClr val="dk1"/>
                          </a:solidFill>
                          <a:latin typeface="+mn-lt"/>
                          <a:ea typeface="+mn-ea"/>
                          <a:cs typeface="+mn-cs"/>
                        </a:rPr>
                        <a:t>Location based services</a:t>
                      </a:r>
                      <a:endParaRPr lang="en-ZA" dirty="0"/>
                    </a:p>
                  </a:txBody>
                  <a:tcPr/>
                </a:tc>
                <a:tc>
                  <a:txBody>
                    <a:bodyPr/>
                    <a:lstStyle/>
                    <a:p>
                      <a:r>
                        <a:rPr lang="en-ZA" sz="1800" kern="1200" dirty="0" smtClean="0">
                          <a:solidFill>
                            <a:schemeClr val="dk1"/>
                          </a:solidFill>
                          <a:latin typeface="+mn-lt"/>
                          <a:ea typeface="+mn-ea"/>
                          <a:cs typeface="+mn-cs"/>
                        </a:rPr>
                        <a:t>Charge user for location information received. </a:t>
                      </a:r>
                      <a:endParaRPr lang="en-ZA" dirty="0"/>
                    </a:p>
                  </a:txBody>
                  <a:tcPr/>
                </a:tc>
                <a:tc>
                  <a:txBody>
                    <a:bodyPr/>
                    <a:lstStyle/>
                    <a:p>
                      <a:r>
                        <a:rPr lang="en-ZA" sz="1800" kern="1200" dirty="0" smtClean="0">
                          <a:solidFill>
                            <a:schemeClr val="dk1"/>
                          </a:solidFill>
                          <a:latin typeface="+mn-lt"/>
                          <a:ea typeface="+mn-ea"/>
                          <a:cs typeface="+mn-cs"/>
                        </a:rPr>
                        <a:t>Event-based charging</a:t>
                      </a:r>
                      <a:endParaRPr lang="en-ZA" dirty="0"/>
                    </a:p>
                  </a:txBody>
                  <a:tcPr/>
                </a:tc>
              </a:tr>
              <a:tr h="615107">
                <a:tc>
                  <a:txBody>
                    <a:bodyPr/>
                    <a:lstStyle/>
                    <a:p>
                      <a:r>
                        <a:rPr lang="en-ZA" sz="1800" kern="1200" dirty="0" smtClean="0">
                          <a:solidFill>
                            <a:schemeClr val="dk1"/>
                          </a:solidFill>
                          <a:latin typeface="+mn-lt"/>
                          <a:ea typeface="+mn-ea"/>
                          <a:cs typeface="+mn-cs"/>
                        </a:rPr>
                        <a:t>Downloadable content</a:t>
                      </a:r>
                      <a:endParaRPr lang="en-ZA" dirty="0"/>
                    </a:p>
                  </a:txBody>
                  <a:tcPr/>
                </a:tc>
                <a:tc>
                  <a:txBody>
                    <a:bodyPr/>
                    <a:lstStyle/>
                    <a:p>
                      <a:r>
                        <a:rPr lang="en-ZA" sz="1800" kern="1200" dirty="0" smtClean="0">
                          <a:solidFill>
                            <a:schemeClr val="dk1"/>
                          </a:solidFill>
                          <a:latin typeface="+mn-lt"/>
                          <a:ea typeface="+mn-ea"/>
                          <a:cs typeface="+mn-cs"/>
                        </a:rPr>
                        <a:t>Charge by the amount of data retrieved</a:t>
                      </a:r>
                      <a:endParaRPr lang="en-ZA" dirty="0"/>
                    </a:p>
                  </a:txBody>
                  <a:tcPr/>
                </a:tc>
                <a:tc>
                  <a:txBody>
                    <a:bodyPr/>
                    <a:lstStyle/>
                    <a:p>
                      <a:r>
                        <a:rPr lang="en-ZA" sz="1800" kern="1200" dirty="0" smtClean="0">
                          <a:solidFill>
                            <a:schemeClr val="dk1"/>
                          </a:solidFill>
                          <a:latin typeface="+mn-lt"/>
                          <a:ea typeface="+mn-ea"/>
                          <a:cs typeface="+mn-cs"/>
                        </a:rPr>
                        <a:t>Volume-based charging</a:t>
                      </a:r>
                      <a:endParaRPr lang="en-ZA"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IMS Billing and Related Technologies 3</a:t>
            </a:r>
            <a:endParaRPr lang="en-ZA" dirty="0"/>
          </a:p>
        </p:txBody>
      </p:sp>
      <p:sp>
        <p:nvSpPr>
          <p:cNvPr id="3" name="Content Placeholder 2"/>
          <p:cNvSpPr>
            <a:spLocks noGrp="1"/>
          </p:cNvSpPr>
          <p:nvPr>
            <p:ph idx="1"/>
          </p:nvPr>
        </p:nvSpPr>
        <p:spPr/>
        <p:txBody>
          <a:bodyPr/>
          <a:lstStyle/>
          <a:p>
            <a:r>
              <a:rPr lang="en-ZA" dirty="0" smtClean="0"/>
              <a:t>Mobicents</a:t>
            </a:r>
          </a:p>
          <a:p>
            <a:pPr lvl="1"/>
            <a:r>
              <a:rPr lang="en-ZA" dirty="0" smtClean="0"/>
              <a:t>Service development platform for next generation applications.</a:t>
            </a:r>
          </a:p>
          <a:p>
            <a:pPr lvl="1"/>
            <a:r>
              <a:rPr lang="en-ZA" dirty="0" smtClean="0"/>
              <a:t>certified as JAIN SLEE compliant</a:t>
            </a:r>
          </a:p>
          <a:p>
            <a:pPr lvl="1"/>
            <a:r>
              <a:rPr lang="en-ZA" dirty="0" smtClean="0"/>
              <a:t>Built on top of JBOSS application server</a:t>
            </a:r>
          </a:p>
          <a:p>
            <a:pPr lvl="1"/>
            <a:r>
              <a:rPr lang="en-ZA" dirty="0" smtClean="0"/>
              <a:t>Resource adapters act as wrappers that allow SLEE applications to communicate with external resources.</a:t>
            </a:r>
          </a:p>
          <a:p>
            <a:pPr lvl="1"/>
            <a:endParaRPr lang="en-ZA" dirty="0"/>
          </a:p>
        </p:txBody>
      </p:sp>
      <p:pic>
        <p:nvPicPr>
          <p:cNvPr id="4" name="Picture 3" descr="mobicentsPlaform.PNG"/>
          <p:cNvPicPr>
            <a:picLocks noChangeAspect="1"/>
          </p:cNvPicPr>
          <p:nvPr/>
        </p:nvPicPr>
        <p:blipFill>
          <a:blip r:embed="rId3"/>
          <a:stretch>
            <a:fillRect/>
          </a:stretch>
        </p:blipFill>
        <p:spPr>
          <a:xfrm>
            <a:off x="595264" y="3838128"/>
            <a:ext cx="6029325" cy="2524125"/>
          </a:xfrm>
          <a:prstGeom prst="rect">
            <a:avLst/>
          </a:prstGeom>
          <a:ln>
            <a:noFill/>
          </a:ln>
          <a:effectLst>
            <a:outerShdw blurRad="292100" dist="139700" dir="2700000" algn="tl" rotWithShape="0">
              <a:srgbClr val="333333">
                <a:alpha val="65000"/>
              </a:srgbClr>
            </a:outerShdw>
          </a:effectLst>
        </p:spPr>
      </p:pic>
      <p:pic>
        <p:nvPicPr>
          <p:cNvPr id="5" name="Picture 4" descr="DukeJAINSLEE.gif"/>
          <p:cNvPicPr>
            <a:picLocks noChangeAspect="1"/>
          </p:cNvPicPr>
          <p:nvPr/>
        </p:nvPicPr>
        <p:blipFill>
          <a:blip r:embed="rId4"/>
          <a:stretch>
            <a:fillRect/>
          </a:stretch>
        </p:blipFill>
        <p:spPr>
          <a:xfrm>
            <a:off x="7349066" y="1234872"/>
            <a:ext cx="1066800" cy="1530858"/>
          </a:xfrm>
          <a:prstGeom prst="rect">
            <a:avLst/>
          </a:prstGeom>
          <a:ln>
            <a:noFill/>
          </a:ln>
          <a:effectLst>
            <a:outerShdw blurRad="292100" dist="139700" dir="2700000" algn="tl" rotWithShape="0">
              <a:srgbClr val="333333">
                <a:alpha val="65000"/>
              </a:srgbClr>
            </a:outerShdw>
          </a:effectLst>
        </p:spPr>
      </p:pic>
      <p:pic>
        <p:nvPicPr>
          <p:cNvPr id="6" name="Picture 5" descr="mobicents_jboss_logo.gif"/>
          <p:cNvPicPr>
            <a:picLocks noChangeAspect="1"/>
          </p:cNvPicPr>
          <p:nvPr/>
        </p:nvPicPr>
        <p:blipFill>
          <a:blip r:embed="rId5"/>
          <a:stretch>
            <a:fillRect/>
          </a:stretch>
        </p:blipFill>
        <p:spPr>
          <a:xfrm>
            <a:off x="7003902" y="3616370"/>
            <a:ext cx="1867323" cy="545677"/>
          </a:xfrm>
          <a:prstGeom prst="rect">
            <a:avLst/>
          </a:prstGeom>
        </p:spPr>
      </p:pic>
      <p:pic>
        <p:nvPicPr>
          <p:cNvPr id="7" name="Picture 6" descr="jboss_rh_logo.gif"/>
          <p:cNvPicPr>
            <a:picLocks noChangeAspect="1"/>
          </p:cNvPicPr>
          <p:nvPr/>
        </p:nvPicPr>
        <p:blipFill>
          <a:blip r:embed="rId6"/>
          <a:stretch>
            <a:fillRect/>
          </a:stretch>
        </p:blipFill>
        <p:spPr>
          <a:xfrm>
            <a:off x="6942244" y="4825154"/>
            <a:ext cx="1897380" cy="5943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IMS Billing and Related Technologies 3</a:t>
            </a:r>
            <a:endParaRPr lang="en-ZA" dirty="0"/>
          </a:p>
        </p:txBody>
      </p:sp>
      <p:sp>
        <p:nvSpPr>
          <p:cNvPr id="3" name="Content Placeholder 2"/>
          <p:cNvSpPr>
            <a:spLocks noGrp="1"/>
          </p:cNvSpPr>
          <p:nvPr>
            <p:ph idx="1"/>
          </p:nvPr>
        </p:nvSpPr>
        <p:spPr>
          <a:xfrm>
            <a:off x="295275" y="1489075"/>
            <a:ext cx="8525168" cy="4742914"/>
          </a:xfrm>
        </p:spPr>
        <p:txBody>
          <a:bodyPr/>
          <a:lstStyle/>
          <a:p>
            <a:r>
              <a:rPr lang="en-ZA" dirty="0" smtClean="0"/>
              <a:t>Diameter APIs</a:t>
            </a:r>
          </a:p>
          <a:p>
            <a:pPr lvl="1"/>
            <a:r>
              <a:rPr lang="en-ZA" dirty="0" smtClean="0"/>
              <a:t>Implements Diameter Protocol</a:t>
            </a:r>
          </a:p>
          <a:p>
            <a:pPr lvl="1"/>
            <a:r>
              <a:rPr lang="en-ZA" dirty="0" smtClean="0"/>
              <a:t>Open Diameter</a:t>
            </a:r>
          </a:p>
          <a:p>
            <a:pPr lvl="2"/>
            <a:r>
              <a:rPr lang="en-ZA" dirty="0" smtClean="0"/>
              <a:t>C++ is used.</a:t>
            </a:r>
          </a:p>
          <a:p>
            <a:pPr lvl="2"/>
            <a:r>
              <a:rPr lang="en-ZA" dirty="0" smtClean="0"/>
              <a:t>Source code available but little documentation</a:t>
            </a:r>
          </a:p>
          <a:p>
            <a:pPr lvl="1"/>
            <a:r>
              <a:rPr lang="en-ZA" dirty="0" smtClean="0"/>
              <a:t>Ericsson Diameter API</a:t>
            </a:r>
          </a:p>
          <a:p>
            <a:pPr lvl="2"/>
            <a:r>
              <a:rPr lang="en-ZA" dirty="0" smtClean="0"/>
              <a:t>Java is used</a:t>
            </a:r>
          </a:p>
          <a:p>
            <a:pPr lvl="2"/>
            <a:r>
              <a:rPr lang="en-ZA" dirty="0" smtClean="0"/>
              <a:t>Provides High level abstraction</a:t>
            </a:r>
          </a:p>
          <a:p>
            <a:pPr lvl="2"/>
            <a:r>
              <a:rPr lang="en-ZA" dirty="0" smtClean="0"/>
              <a:t>Pre-compiled binary files; Source code not available.</a:t>
            </a:r>
          </a:p>
          <a:p>
            <a:r>
              <a:rPr lang="en-ZA" dirty="0" smtClean="0"/>
              <a:t>Ericsson Testing Emulator</a:t>
            </a:r>
          </a:p>
          <a:p>
            <a:pPr lvl="1"/>
            <a:r>
              <a:rPr lang="en-ZA" dirty="0" smtClean="0"/>
              <a:t>Acts as a potential prepaid system</a:t>
            </a:r>
          </a:p>
          <a:p>
            <a:pPr lvl="1"/>
            <a:r>
              <a:rPr lang="en-ZA" dirty="0" smtClean="0"/>
              <a:t>Responds to requests from client application.</a:t>
            </a:r>
          </a:p>
          <a:p>
            <a:endParaRPr lang="en-ZA" dirty="0" smtClean="0"/>
          </a:p>
          <a:p>
            <a:pPr lvl="2"/>
            <a:endParaRPr lang="en-ZA" dirty="0" smtClean="0"/>
          </a:p>
          <a:p>
            <a:pPr lvl="1"/>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vergence(2)">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convergence(2)</Template>
  <TotalTime>1142</TotalTime>
  <Words>2563</Words>
  <Application>Microsoft Office PowerPoint</Application>
  <PresentationFormat>On-screen Show (4:3)</PresentationFormat>
  <Paragraphs>306</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convergence(2)</vt:lpstr>
      <vt:lpstr>A practical investigation of billing for next generation services.</vt:lpstr>
      <vt:lpstr>Outline</vt:lpstr>
      <vt:lpstr>Introduction and Recap</vt:lpstr>
      <vt:lpstr>Research goals</vt:lpstr>
      <vt:lpstr>Diameter Protocol</vt:lpstr>
      <vt:lpstr>IMS Billing and Related Technologies 1</vt:lpstr>
      <vt:lpstr>IMS Billing and Related Technologies 2</vt:lpstr>
      <vt:lpstr>IMS Billing and Related Technologies 3</vt:lpstr>
      <vt:lpstr>IMS Billing and Related Technologies 3</vt:lpstr>
      <vt:lpstr>Design 1</vt:lpstr>
      <vt:lpstr>Design 2</vt:lpstr>
      <vt:lpstr>Design 3</vt:lpstr>
      <vt:lpstr>Design 4</vt:lpstr>
      <vt:lpstr>Design 5</vt:lpstr>
      <vt:lpstr>Implementation 1</vt:lpstr>
      <vt:lpstr>Implementation 2</vt:lpstr>
      <vt:lpstr>Implementation 3</vt:lpstr>
      <vt:lpstr>Implementation 4</vt:lpstr>
      <vt:lpstr>Test examples 1</vt:lpstr>
      <vt:lpstr>Test examples 2</vt:lpstr>
      <vt:lpstr>Test examples 3</vt:lpstr>
      <vt:lpstr>Test examples 4</vt:lpstr>
      <vt:lpstr>Test examples 5</vt:lpstr>
      <vt:lpstr>Conclusion</vt:lpstr>
      <vt:lpstr>Questions</vt:lpstr>
    </vt:vector>
  </TitlesOfParts>
  <Company>Rhodes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the title of your  presentation here</dc:title>
  <dc:creator>Defaultuser</dc:creator>
  <dc:description>PresentationLoad.com</dc:description>
  <cp:lastModifiedBy>Defaultuser</cp:lastModifiedBy>
  <cp:revision>126</cp:revision>
  <dcterms:created xsi:type="dcterms:W3CDTF">2010-10-20T12:50:27Z</dcterms:created>
  <dcterms:modified xsi:type="dcterms:W3CDTF">2010-10-26T22:38:33Z</dcterms:modified>
</cp:coreProperties>
</file>