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1" r:id="rId5"/>
    <p:sldId id="264" r:id="rId6"/>
    <p:sldId id="265" r:id="rId7"/>
    <p:sldId id="274" r:id="rId8"/>
    <p:sldId id="266" r:id="rId9"/>
    <p:sldId id="268" r:id="rId10"/>
    <p:sldId id="269" r:id="rId11"/>
    <p:sldId id="275" r:id="rId12"/>
    <p:sldId id="270" r:id="rId13"/>
    <p:sldId id="276" r:id="rId14"/>
    <p:sldId id="277" r:id="rId15"/>
    <p:sldId id="278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B329BE-7647-47E7-88E6-2DF4F90F0EF9}">
          <p14:sldIdLst>
            <p14:sldId id="256"/>
            <p14:sldId id="263"/>
            <p14:sldId id="259"/>
            <p14:sldId id="261"/>
            <p14:sldId id="264"/>
            <p14:sldId id="265"/>
            <p14:sldId id="274"/>
            <p14:sldId id="266"/>
            <p14:sldId id="268"/>
            <p14:sldId id="269"/>
            <p14:sldId id="275"/>
            <p14:sldId id="270"/>
            <p14:sldId id="276"/>
            <p14:sldId id="277"/>
            <p14:sldId id="278"/>
            <p14:sldId id="27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1D66C6-6649-4D51-868F-B22F3C16B21B}" type="datetimeFigureOut">
              <a:rPr lang="en-ZA" smtClean="0"/>
              <a:t>2013-10-28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50C059-8305-4F04-AD96-D856B3891196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Information-theoretic investigation </a:t>
            </a:r>
            <a:r>
              <a:rPr lang="en-US" dirty="0" smtClean="0"/>
              <a:t>of cheating in traditional examinations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Greg </a:t>
            </a:r>
            <a:r>
              <a:rPr lang="en-US" dirty="0" err="1"/>
              <a:t>Pennefather</a:t>
            </a:r>
            <a:endParaRPr lang="en-US" dirty="0"/>
          </a:p>
          <a:p>
            <a:r>
              <a:rPr lang="en-US" dirty="0"/>
              <a:t>Supervisor: Yusuf </a:t>
            </a:r>
            <a:r>
              <a:rPr lang="en-US" dirty="0" err="1"/>
              <a:t>Motara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42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Communicated Information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ZA" dirty="0" smtClean="0"/>
              <a:t>Unidirectional – A competent candidate assists an incompetent candidate</a:t>
            </a:r>
          </a:p>
          <a:p>
            <a:r>
              <a:rPr lang="en-ZA" dirty="0" smtClean="0"/>
              <a:t>Bidirectional – Two competent candidates assist one another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 smtClean="0"/>
              <a:t>How is information best represented?</a:t>
            </a:r>
          </a:p>
          <a:p>
            <a:r>
              <a:rPr lang="en-ZA" dirty="0" smtClean="0"/>
              <a:t>A practical alphabet for representing messages should:</a:t>
            </a:r>
          </a:p>
          <a:p>
            <a:pPr lvl="1"/>
            <a:r>
              <a:rPr lang="en-ZA" dirty="0" smtClean="0"/>
              <a:t>minimises characters required to transfer single message</a:t>
            </a:r>
          </a:p>
          <a:p>
            <a:pPr lvl="1"/>
            <a:r>
              <a:rPr lang="en-ZA" dirty="0" smtClean="0"/>
              <a:t>be easily translatable</a:t>
            </a:r>
          </a:p>
          <a:p>
            <a:pPr lvl="1"/>
            <a:r>
              <a:rPr lang="en-ZA" dirty="0" smtClean="0"/>
              <a:t>be practical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Alphabets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90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Communication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 smtClean="0"/>
              <a:t>Message set made up of:</a:t>
            </a:r>
          </a:p>
          <a:p>
            <a:pPr lvl="1"/>
            <a:r>
              <a:rPr lang="en-ZA" dirty="0" smtClean="0"/>
              <a:t>Meta messages</a:t>
            </a:r>
          </a:p>
          <a:p>
            <a:pPr lvl="1"/>
            <a:r>
              <a:rPr lang="en-ZA" dirty="0" smtClean="0"/>
              <a:t>Information List</a:t>
            </a:r>
          </a:p>
          <a:p>
            <a:pPr lvl="1"/>
            <a:r>
              <a:rPr lang="en-ZA" dirty="0" smtClean="0"/>
              <a:t>Digits</a:t>
            </a:r>
          </a:p>
          <a:p>
            <a:r>
              <a:rPr lang="en-ZA" dirty="0" smtClean="0"/>
              <a:t>Size of message set must be considered when creating alphabet</a:t>
            </a:r>
          </a:p>
        </p:txBody>
      </p:sp>
      <p:pic>
        <p:nvPicPr>
          <p:cNvPr id="4098" name="Picture 2" descr="C:\Users\g10p1660\Dropbox\Honours Project\Writeup\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55" y="2060848"/>
            <a:ext cx="30575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Communication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 smtClean="0"/>
              <a:t>States sets of medium represent letters of alphabet</a:t>
            </a:r>
          </a:p>
          <a:p>
            <a:r>
              <a:rPr lang="en-ZA" dirty="0" smtClean="0"/>
              <a:t>States should be distinct</a:t>
            </a:r>
          </a:p>
          <a:p>
            <a:r>
              <a:rPr lang="en-ZA" dirty="0" smtClean="0"/>
              <a:t>Combination of different state sets allow for larger but still distinct alphabet</a:t>
            </a:r>
          </a:p>
          <a:p>
            <a:endParaRPr lang="en-ZA" dirty="0"/>
          </a:p>
        </p:txBody>
      </p:sp>
      <p:pic>
        <p:nvPicPr>
          <p:cNvPr id="5122" name="Picture 2" descr="C:\Users\g10p1660\Dropbox\Honours Project\Writeup\p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53" y="1844824"/>
            <a:ext cx="3227710" cy="3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Communication </a:t>
            </a:r>
            <a:r>
              <a:rPr lang="en-US" dirty="0" smtClean="0"/>
              <a:t>System </a:t>
            </a:r>
            <a:r>
              <a:rPr lang="en-US" dirty="0" err="1" smtClean="0"/>
              <a:t>Cont</a:t>
            </a:r>
            <a:endParaRPr lang="en-ZA" dirty="0"/>
          </a:p>
        </p:txBody>
      </p:sp>
      <p:pic>
        <p:nvPicPr>
          <p:cNvPr id="6146" name="Picture 2" descr="C:\Users\g10p1660\Dropbox\Honours Project\Writeup\highligh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16667"/>
            <a:ext cx="2418796" cy="274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10p1660\Dropbox\Honours Project\Writeup\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89" y="4856963"/>
            <a:ext cx="4052221" cy="18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10p1660\Dropbox\Honours Project\Writeup\mapped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3446"/>
            <a:ext cx="4176464" cy="30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Communication System </a:t>
            </a:r>
            <a:r>
              <a:rPr lang="en-US" dirty="0" err="1"/>
              <a:t>Cont</a:t>
            </a:r>
            <a:endParaRPr lang="en-ZA" dirty="0"/>
          </a:p>
        </p:txBody>
      </p:sp>
      <p:pic>
        <p:nvPicPr>
          <p:cNvPr id="7171" name="Picture 3" descr="C:\Users\g10p1660\Dropbox\Honours Project\Seminars\Final Seminar (3)\requ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0" y="2422919"/>
            <a:ext cx="2050704" cy="2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10p1660\Dropbox\Honours Project\Seminars\Final Seminar (3)\beg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72" y="2420888"/>
            <a:ext cx="2050704" cy="2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10p1660\Dropbox\Honours Project\Seminars\Final Seminar (3)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04" y="2420888"/>
            <a:ext cx="2050704" cy="2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g10p1660\Dropbox\Honours Project\Seminars\Final Seminar (3)\e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33282"/>
            <a:ext cx="2042932" cy="27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Communication System </a:t>
            </a:r>
            <a:r>
              <a:rPr lang="en-US" dirty="0" err="1"/>
              <a:t>Cont</a:t>
            </a:r>
            <a:endParaRPr lang="en-ZA" dirty="0"/>
          </a:p>
        </p:txBody>
      </p:sp>
      <p:pic>
        <p:nvPicPr>
          <p:cNvPr id="7172" name="Picture 4" descr="C:\Users\g10p1660\Dropbox\Honours Project\Seminars\Final Seminar (3)\be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4" y="2385731"/>
            <a:ext cx="2050704" cy="2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g10p1660\Dropbox\Honours Project\Seminars\Final Seminar (3)\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85731"/>
            <a:ext cx="2042932" cy="27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g10p1660\Dropbox\Honours Project\Seminars\Final Seminar (3)\ter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85731"/>
            <a:ext cx="2050704" cy="2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10p1660\Dropbox\Honours Project\Seminars\Final Seminar (3)\dictatorsh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85731"/>
            <a:ext cx="2050704" cy="2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Further 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ZA" dirty="0" smtClean="0"/>
              <a:t>Allows for understanding of communication</a:t>
            </a:r>
          </a:p>
          <a:p>
            <a:r>
              <a:rPr lang="en-ZA" dirty="0" smtClean="0"/>
              <a:t>Coding theory relevant to language creation</a:t>
            </a:r>
          </a:p>
          <a:p>
            <a:r>
              <a:rPr lang="en-ZA" dirty="0" smtClean="0"/>
              <a:t>Potential for further investigation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 smtClean="0"/>
              <a:t>Feasible, but reliant on oversight</a:t>
            </a:r>
          </a:p>
          <a:p>
            <a:r>
              <a:rPr lang="en-ZA" dirty="0" smtClean="0"/>
              <a:t>Presents a different problem to typical </a:t>
            </a:r>
            <a:r>
              <a:rPr lang="en-ZA" dirty="0" err="1" smtClean="0"/>
              <a:t>steganographic</a:t>
            </a:r>
            <a:r>
              <a:rPr lang="en-ZA" dirty="0" smtClean="0"/>
              <a:t> problems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Steganography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32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98675"/>
            <a:ext cx="5143500" cy="3876675"/>
          </a:xfrm>
        </p:spPr>
      </p:pic>
    </p:spTree>
    <p:extLst>
      <p:ext uri="{BB962C8B-B14F-4D97-AF65-F5344CB8AC3E}">
        <p14:creationId xmlns:p14="http://schemas.microsoft.com/office/powerpoint/2010/main" val="28722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Not much research into techniques</a:t>
            </a:r>
          </a:p>
          <a:p>
            <a:r>
              <a:rPr lang="en-US" dirty="0" smtClean="0"/>
              <a:t>Cheating is an interesting problem to solve</a:t>
            </a:r>
          </a:p>
          <a:p>
            <a:r>
              <a:rPr lang="en-US" dirty="0" smtClean="0"/>
              <a:t>How can we understand this problem?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Define cheating in a more practical way</a:t>
            </a:r>
          </a:p>
          <a:p>
            <a:r>
              <a:rPr lang="en-US" dirty="0" smtClean="0"/>
              <a:t>Assess feasibility of applying Information Theory and Steganography to cheating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 Goal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9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Origins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Initially aimed to create a simulator for testing the effectiveness of cheating techniques</a:t>
            </a:r>
          </a:p>
          <a:p>
            <a:r>
              <a:rPr lang="en-US" dirty="0" smtClean="0"/>
              <a:t>Cheating as a problem became more interesting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Attempted to model different techniques to understand problem</a:t>
            </a:r>
          </a:p>
          <a:p>
            <a:r>
              <a:rPr lang="en-US" dirty="0" smtClean="0"/>
              <a:t>Techniques didn’t differ considerably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Simulation	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Petri Net Modeling</a:t>
            </a:r>
            <a:endParaRPr lang="en-ZA" dirty="0"/>
          </a:p>
        </p:txBody>
      </p:sp>
      <p:pic>
        <p:nvPicPr>
          <p:cNvPr id="7" name="Picture 6" descr="D:\invigol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44" y="4440138"/>
            <a:ext cx="3384376" cy="20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cheating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– raw content from observations</a:t>
            </a:r>
          </a:p>
          <a:p>
            <a:r>
              <a:rPr lang="en-US" dirty="0" smtClean="0"/>
              <a:t>Information – representation of knowledge or processed data</a:t>
            </a:r>
          </a:p>
          <a:p>
            <a:r>
              <a:rPr lang="en-US" dirty="0" smtClean="0"/>
              <a:t>Knowledge – internal understanding of knower, created by information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Exams assess knowledge of candidate.</a:t>
            </a:r>
          </a:p>
          <a:p>
            <a:r>
              <a:rPr lang="en-US" dirty="0" smtClean="0"/>
              <a:t>Cheating is access to external information</a:t>
            </a:r>
          </a:p>
          <a:p>
            <a:r>
              <a:rPr lang="en-US" dirty="0" smtClean="0"/>
              <a:t>Three categories for cheating are Information Smuggling, Stealing and Communicating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Knowledge &amp; Information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is cheating?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9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Mathematical Theory of Communication</a:t>
            </a:r>
          </a:p>
          <a:p>
            <a:r>
              <a:rPr lang="en-US" dirty="0" smtClean="0"/>
              <a:t>Quantifies information in a communication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Coding Theory</a:t>
            </a:r>
          </a:p>
          <a:p>
            <a:pPr lvl="1"/>
            <a:r>
              <a:rPr lang="en-US" dirty="0" smtClean="0"/>
              <a:t>Error correction on noisy channels</a:t>
            </a:r>
          </a:p>
          <a:p>
            <a:pPr lvl="1"/>
            <a:r>
              <a:rPr lang="en-US" dirty="0" smtClean="0"/>
              <a:t>Compression for storage and transmission</a:t>
            </a:r>
          </a:p>
          <a:p>
            <a:r>
              <a:rPr lang="en-US" dirty="0" smtClean="0"/>
              <a:t>Built upon the concept of 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Steganography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Concerned with concealing the existence of information</a:t>
            </a:r>
          </a:p>
          <a:p>
            <a:r>
              <a:rPr lang="en-US" dirty="0" smtClean="0"/>
              <a:t>Different from Cryptology</a:t>
            </a:r>
          </a:p>
          <a:p>
            <a:r>
              <a:rPr lang="en-US" dirty="0" smtClean="0"/>
              <a:t>Originates from physical techniques</a:t>
            </a:r>
          </a:p>
          <a:p>
            <a:r>
              <a:rPr lang="en-US" dirty="0" smtClean="0"/>
              <a:t>Modern Steganography concerned with information systems and statistical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Makes use of coding theory to embed a message inside of a </a:t>
            </a:r>
            <a:r>
              <a:rPr lang="en-US" dirty="0" err="1" smtClean="0"/>
              <a:t>covertext</a:t>
            </a:r>
            <a:endParaRPr lang="en-US" dirty="0" smtClean="0"/>
          </a:p>
          <a:p>
            <a:r>
              <a:rPr lang="en-US" dirty="0" smtClean="0"/>
              <a:t>In doing so changes the probability distribution of that </a:t>
            </a:r>
            <a:r>
              <a:rPr lang="en-US" dirty="0" err="1" smtClean="0"/>
              <a:t>covertext</a:t>
            </a:r>
            <a:endParaRPr lang="en-US" dirty="0" smtClean="0"/>
          </a:p>
          <a:p>
            <a:r>
              <a:rPr lang="en-US" dirty="0" smtClean="0"/>
              <a:t>Should aim to alter the probability distribution as little as possible</a:t>
            </a:r>
          </a:p>
          <a:p>
            <a:r>
              <a:rPr lang="en-US" dirty="0" smtClean="0"/>
              <a:t>Prisoners’ Dilemma Problem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10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/>
          <a:lstStyle/>
          <a:p>
            <a:r>
              <a:rPr lang="en-US" dirty="0" smtClean="0"/>
              <a:t>Alice and Bob are classmates</a:t>
            </a:r>
          </a:p>
          <a:p>
            <a:r>
              <a:rPr lang="en-US" dirty="0" smtClean="0"/>
              <a:t>They have an upcoming History Examination on the French Revolution.</a:t>
            </a:r>
          </a:p>
          <a:p>
            <a:r>
              <a:rPr lang="en-US" dirty="0" smtClean="0"/>
              <a:t>In it they are required to have knowledge on the events of The March on Versailles, The Storming of the Bastille and The Reign of Terror</a:t>
            </a:r>
            <a:endParaRPr lang="en-ZA" dirty="0"/>
          </a:p>
        </p:txBody>
      </p:sp>
      <p:pic>
        <p:nvPicPr>
          <p:cNvPr id="2050" name="Picture 2" descr="C:\Users\g10p1660\Pictures\367px-Robespierre_exécutant_le_bourr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633914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candidates cheat?</a:t>
            </a:r>
          </a:p>
          <a:p>
            <a:r>
              <a:rPr lang="en-US" dirty="0" smtClean="0"/>
              <a:t>A candidate is unwilling to </a:t>
            </a:r>
            <a:r>
              <a:rPr lang="en-US" dirty="0" err="1" smtClean="0"/>
              <a:t>internalise</a:t>
            </a:r>
            <a:r>
              <a:rPr lang="en-US" dirty="0" smtClean="0"/>
              <a:t> the knowledge required.</a:t>
            </a:r>
          </a:p>
          <a:p>
            <a:r>
              <a:rPr lang="en-US" dirty="0" smtClean="0"/>
              <a:t>A candidate lacks the cognitive competence to perform on an examination.</a:t>
            </a:r>
          </a:p>
          <a:p>
            <a:r>
              <a:rPr lang="en-US" dirty="0" smtClean="0"/>
              <a:t>Time to master is a consideration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 can reduce knowledge into information that can create that knowledge.</a:t>
            </a:r>
          </a:p>
          <a:p>
            <a:r>
              <a:rPr lang="en-US" dirty="0" smtClean="0"/>
              <a:t>Communication or storage of this information allows for  cheating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Information Lists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89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Smuggling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dirty="0" err="1" smtClean="0"/>
              <a:t>covertext</a:t>
            </a:r>
            <a:r>
              <a:rPr lang="en-ZA" dirty="0" smtClean="0"/>
              <a:t> medium is important</a:t>
            </a:r>
          </a:p>
          <a:p>
            <a:r>
              <a:rPr lang="en-ZA" dirty="0"/>
              <a:t>Relies on Examiner Oversight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3284984"/>
            <a:ext cx="3657600" cy="2887216"/>
          </a:xfrm>
        </p:spPr>
        <p:txBody>
          <a:bodyPr/>
          <a:lstStyle/>
          <a:p>
            <a:r>
              <a:rPr lang="en-ZA" dirty="0" smtClean="0"/>
              <a:t>Information lists can be coded into a symbol set</a:t>
            </a:r>
            <a:endParaRPr lang="en-ZA" dirty="0"/>
          </a:p>
        </p:txBody>
      </p:sp>
      <p:pic>
        <p:nvPicPr>
          <p:cNvPr id="3074" name="Picture 2" descr="C:\Users\g10p1660\Dropbox\Honours Project\Writeup\symbolSet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581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10p1660\Dropbox\Honours Project\Writeup\ru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375"/>
            <a:ext cx="3096344" cy="21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1295</TotalTime>
  <Words>513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An Information-theoretic investigation of cheating in traditional examinations</vt:lpstr>
      <vt:lpstr>Introduction</vt:lpstr>
      <vt:lpstr>Project Origins</vt:lpstr>
      <vt:lpstr>Defining cheating</vt:lpstr>
      <vt:lpstr>Information Theory</vt:lpstr>
      <vt:lpstr>Steganography</vt:lpstr>
      <vt:lpstr>Our Example</vt:lpstr>
      <vt:lpstr>Prerequisites</vt:lpstr>
      <vt:lpstr>Information Smuggling</vt:lpstr>
      <vt:lpstr>Communicated Information</vt:lpstr>
      <vt:lpstr>Communication System</vt:lpstr>
      <vt:lpstr>Visual Communication System</vt:lpstr>
      <vt:lpstr>Visual Communication System Cont</vt:lpstr>
      <vt:lpstr>Visual Communication System Cont</vt:lpstr>
      <vt:lpstr>Visual Communication System Cont</vt:lpstr>
      <vt:lpstr>Conclusions and Further Research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Information-theoretic investigation of cheating in traditional examinations</dc:title>
  <dc:creator>Windows User</dc:creator>
  <cp:lastModifiedBy>Windows User</cp:lastModifiedBy>
  <cp:revision>16</cp:revision>
  <cp:lastPrinted>2013-10-28T22:37:44Z</cp:lastPrinted>
  <dcterms:created xsi:type="dcterms:W3CDTF">2013-10-28T09:19:53Z</dcterms:created>
  <dcterms:modified xsi:type="dcterms:W3CDTF">2013-10-29T06:55:42Z</dcterms:modified>
</cp:coreProperties>
</file>