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3" r:id="rId9"/>
    <p:sldId id="264" r:id="rId10"/>
    <p:sldId id="266" r:id="rId11"/>
    <p:sldId id="267" r:id="rId12"/>
    <p:sldId id="271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632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143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67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58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743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1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869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416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79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627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828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0D77D-25C5-49FA-9274-E7BC5F658D87}" type="datetimeFigureOut">
              <a:rPr lang="en-ZA" smtClean="0"/>
              <a:t>2014-08-05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696D-31D6-4802-B9E0-CAC8554FD22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837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920880" cy="172819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A flexible data processing and reporting system for packet capture files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3861048"/>
            <a:ext cx="3205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/>
              <a:t> </a:t>
            </a:r>
            <a:r>
              <a:rPr lang="en-ZA" dirty="0" smtClean="0"/>
              <a:t>Ignus </a:t>
            </a:r>
            <a:r>
              <a:rPr lang="en-ZA" dirty="0" smtClean="0"/>
              <a:t>van </a:t>
            </a:r>
            <a:r>
              <a:rPr lang="en-ZA" dirty="0" smtClean="0"/>
              <a:t>Zyl (Iggy)</a:t>
            </a:r>
            <a:endParaRPr lang="en-ZA" dirty="0" smtClean="0"/>
          </a:p>
          <a:p>
            <a:endParaRPr lang="en-ZA" dirty="0"/>
          </a:p>
          <a:p>
            <a:pPr algn="ctr"/>
            <a:r>
              <a:rPr lang="en-ZA" strike="sngStrike" dirty="0" smtClean="0"/>
              <a:t>Overlord </a:t>
            </a:r>
            <a:r>
              <a:rPr lang="en-ZA" dirty="0" smtClean="0"/>
              <a:t>Supervisor: Barry Irwin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35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Comparison of graphs for 196. </a:t>
            </a:r>
            <a:r>
              <a:rPr lang="en-ZA" dirty="0" err="1" smtClean="0"/>
              <a:t>darknets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57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Protocols used</a:t>
            </a:r>
            <a:endParaRPr lang="en-ZA" dirty="0"/>
          </a:p>
        </p:txBody>
      </p:sp>
      <p:pic>
        <p:nvPicPr>
          <p:cNvPr id="6146" name="Picture 2" descr="F:\darknet3\protocolList.txtB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2736"/>
            <a:ext cx="3456385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darknet4\protocolList.txtB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55639"/>
            <a:ext cx="3752020" cy="281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:\darknet5\protocolList.txtBa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80" y="3958949"/>
            <a:ext cx="3752020" cy="281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5896" y="1333907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196.21.x/24 (1)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24328" y="2099961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196.21.x/24 (2)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4983579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196.24.x/24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13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does the graph look like this?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8800"/>
            <a:ext cx="5962650" cy="2276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4116437"/>
            <a:ext cx="5962650" cy="2228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0221" y="4293096"/>
            <a:ext cx="165618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 smtClean="0"/>
          </a:p>
          <a:p>
            <a:r>
              <a:rPr lang="en-GB" sz="900" dirty="0" smtClean="0"/>
              <a:t>Worms such as </a:t>
            </a:r>
            <a:r>
              <a:rPr lang="en-GB" sz="900" dirty="0" err="1" smtClean="0"/>
              <a:t>Conficker</a:t>
            </a:r>
            <a:r>
              <a:rPr lang="en-GB" sz="900" dirty="0" smtClean="0"/>
              <a:t> and </a:t>
            </a:r>
            <a:r>
              <a:rPr lang="en-GB" sz="900" dirty="0" err="1" smtClean="0"/>
              <a:t>Sasser</a:t>
            </a:r>
            <a:r>
              <a:rPr lang="en-GB" sz="900" dirty="0" smtClean="0"/>
              <a:t> target port 445</a:t>
            </a:r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  <a:p>
            <a:endParaRPr lang="en-GB" sz="900" dirty="0" smtClean="0"/>
          </a:p>
          <a:p>
            <a:r>
              <a:rPr lang="en-GB" sz="900" dirty="0" err="1" smtClean="0"/>
              <a:t>Morto</a:t>
            </a:r>
            <a:r>
              <a:rPr lang="en-GB" sz="900" dirty="0" smtClean="0"/>
              <a:t> worm known to target port 3389 (RDP)</a:t>
            </a:r>
            <a:endParaRPr lang="en-GB" sz="900" dirty="0"/>
          </a:p>
          <a:p>
            <a:endParaRPr lang="en-GB" sz="900" dirty="0" smtClean="0"/>
          </a:p>
          <a:p>
            <a:r>
              <a:rPr lang="en-GB" sz="900" dirty="0"/>
              <a:t>	</a:t>
            </a:r>
            <a:r>
              <a:rPr lang="en-GB" sz="900" dirty="0" smtClean="0"/>
              <a:t>	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0967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14" y="3686449"/>
            <a:ext cx="3781196" cy="2835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026" y="1890116"/>
            <a:ext cx="3684027" cy="27630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14" y="1026025"/>
            <a:ext cx="3746880" cy="281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146. </a:t>
            </a:r>
            <a:r>
              <a:rPr lang="en-ZA" dirty="0" err="1" smtClean="0"/>
              <a:t>vs</a:t>
            </a:r>
            <a:r>
              <a:rPr lang="en-ZA" dirty="0" smtClean="0"/>
              <a:t> 155. </a:t>
            </a:r>
            <a:r>
              <a:rPr lang="en-ZA" dirty="0" err="1" smtClean="0"/>
              <a:t>vs</a:t>
            </a:r>
            <a:r>
              <a:rPr lang="en-ZA" dirty="0" smtClean="0"/>
              <a:t> 196.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3951394" y="1520784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146.x.x/24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812360" y="2431105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155.x.x/24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4982849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196.21.x/24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4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Category A and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Able to group datasets into categories</a:t>
            </a:r>
          </a:p>
          <a:p>
            <a:r>
              <a:rPr lang="en-GB" dirty="0" smtClean="0"/>
              <a:t>Idea comes from </a:t>
            </a:r>
            <a:r>
              <a:rPr lang="en-GB" dirty="0" err="1" smtClean="0"/>
              <a:t>Nkumeleni</a:t>
            </a:r>
            <a:r>
              <a:rPr lang="en-GB" dirty="0" smtClean="0"/>
              <a:t> thesis</a:t>
            </a:r>
          </a:p>
          <a:p>
            <a:endParaRPr lang="en-GB" dirty="0" smtClean="0"/>
          </a:p>
          <a:p>
            <a:r>
              <a:rPr lang="en-GB" dirty="0" smtClean="0"/>
              <a:t>Category A is 146.x.x/24 and 155.x.x/24</a:t>
            </a:r>
          </a:p>
          <a:p>
            <a:r>
              <a:rPr lang="en-GB" dirty="0" smtClean="0"/>
              <a:t>Category B is 196.x.x/24</a:t>
            </a:r>
          </a:p>
          <a:p>
            <a:r>
              <a:rPr lang="en-GB" dirty="0" smtClean="0"/>
              <a:t>Groupings are made as a result of packet distribution similarity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852936"/>
            <a:ext cx="53435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soothetube.com/wp-content/uploads/2013/12/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0605"/>
            <a:ext cx="9222177" cy="688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img.myconfinedspace.com/wp-content/uploads/2008/07/the-ridd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0"/>
            <a:ext cx="9865096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692696"/>
            <a:ext cx="3589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Questions?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Overview of project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Internet </a:t>
            </a:r>
            <a:r>
              <a:rPr lang="en-ZA" dirty="0" smtClean="0"/>
              <a:t>Background </a:t>
            </a:r>
            <a:r>
              <a:rPr lang="en-ZA" dirty="0"/>
              <a:t>R</a:t>
            </a:r>
            <a:r>
              <a:rPr lang="en-ZA" dirty="0" smtClean="0"/>
              <a:t>adiation</a:t>
            </a:r>
            <a:endParaRPr lang="en-ZA" dirty="0" smtClean="0"/>
          </a:p>
          <a:p>
            <a:r>
              <a:rPr lang="en-ZA" dirty="0" err="1" smtClean="0"/>
              <a:t>Darknet</a:t>
            </a:r>
            <a:r>
              <a:rPr lang="en-ZA" dirty="0" smtClean="0"/>
              <a:t>/Network </a:t>
            </a:r>
            <a:r>
              <a:rPr lang="en-ZA" dirty="0" smtClean="0"/>
              <a:t>telescopes</a:t>
            </a:r>
            <a:endParaRPr lang="en-ZA" dirty="0" smtClean="0"/>
          </a:p>
          <a:p>
            <a:r>
              <a:rPr lang="en-ZA" dirty="0" smtClean="0"/>
              <a:t>Packet capture (</a:t>
            </a:r>
            <a:r>
              <a:rPr lang="en-ZA" dirty="0" err="1" smtClean="0"/>
              <a:t>pcap</a:t>
            </a:r>
            <a:r>
              <a:rPr lang="en-ZA" dirty="0" smtClean="0"/>
              <a:t>) files</a:t>
            </a:r>
          </a:p>
          <a:p>
            <a:r>
              <a:rPr lang="en-ZA" dirty="0" smtClean="0"/>
              <a:t>Identify dataset trends</a:t>
            </a:r>
            <a:endParaRPr lang="en-ZA" dirty="0" smtClean="0"/>
          </a:p>
          <a:p>
            <a:r>
              <a:rPr lang="en-ZA" dirty="0" smtClean="0"/>
              <a:t>Reporting</a:t>
            </a:r>
          </a:p>
          <a:p>
            <a:pPr lvl="1"/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09866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Datasets being used</a:t>
            </a:r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77" y="1916832"/>
            <a:ext cx="8154119" cy="17275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5518" y="4653136"/>
            <a:ext cx="7700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That means that there are 66 207 072 packets to mine for data across 5 datasets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3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Hopefully the end result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Don’t worry there will be pictures soon</a:t>
            </a:r>
          </a:p>
          <a:p>
            <a:r>
              <a:rPr lang="en-ZA" dirty="0" smtClean="0"/>
              <a:t>A web based system</a:t>
            </a:r>
          </a:p>
          <a:p>
            <a:r>
              <a:rPr lang="en-ZA" dirty="0" smtClean="0"/>
              <a:t>Utilising d3 and .</a:t>
            </a:r>
            <a:r>
              <a:rPr lang="en-ZA" dirty="0" err="1" smtClean="0"/>
              <a:t>json</a:t>
            </a:r>
            <a:r>
              <a:rPr lang="en-ZA" dirty="0" smtClean="0"/>
              <a:t> to create </a:t>
            </a:r>
            <a:r>
              <a:rPr lang="en-ZA" dirty="0" smtClean="0"/>
              <a:t>graphs in web environment</a:t>
            </a:r>
            <a:endParaRPr lang="en-ZA" dirty="0" smtClean="0"/>
          </a:p>
          <a:p>
            <a:r>
              <a:rPr lang="en-ZA" dirty="0" smtClean="0"/>
              <a:t>Maybe even some textual reporting output</a:t>
            </a:r>
          </a:p>
          <a:p>
            <a:r>
              <a:rPr lang="en-ZA" dirty="0" smtClean="0"/>
              <a:t>Takes in </a:t>
            </a:r>
            <a:r>
              <a:rPr lang="en-ZA" dirty="0" err="1" smtClean="0"/>
              <a:t>pcap</a:t>
            </a:r>
            <a:r>
              <a:rPr lang="en-ZA" dirty="0" smtClean="0"/>
              <a:t>, </a:t>
            </a:r>
            <a:r>
              <a:rPr lang="en-ZA" dirty="0" smtClean="0"/>
              <a:t>returns report of </a:t>
            </a:r>
            <a:r>
              <a:rPr lang="en-ZA" dirty="0" smtClean="0"/>
              <a:t>interesting data and </a:t>
            </a:r>
            <a:r>
              <a:rPr lang="en-ZA" dirty="0" smtClean="0"/>
              <a:t>identified trends</a:t>
            </a:r>
            <a:endParaRPr lang="en-ZA" dirty="0" smtClean="0"/>
          </a:p>
          <a:p>
            <a:r>
              <a:rPr lang="en-ZA" dirty="0" smtClean="0"/>
              <a:t>Identify trends across multiple </a:t>
            </a:r>
            <a:r>
              <a:rPr lang="en-ZA" dirty="0" err="1" smtClean="0"/>
              <a:t>pcap</a:t>
            </a:r>
            <a:r>
              <a:rPr lang="en-ZA" dirty="0" smtClean="0"/>
              <a:t> files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13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view</a:t>
            </a:r>
            <a:endParaRPr lang="en-GB" dirty="0"/>
          </a:p>
        </p:txBody>
      </p:sp>
      <p:sp>
        <p:nvSpPr>
          <p:cNvPr id="4" name="Smiley Face 3"/>
          <p:cNvSpPr/>
          <p:nvPr/>
        </p:nvSpPr>
        <p:spPr>
          <a:xfrm>
            <a:off x="864340" y="1998957"/>
            <a:ext cx="504056" cy="50405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4" idx="4"/>
          </p:cNvCxnSpPr>
          <p:nvPr/>
        </p:nvCxnSpPr>
        <p:spPr>
          <a:xfrm>
            <a:off x="1116368" y="2503013"/>
            <a:ext cx="36004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64340" y="2791045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64340" y="3223093"/>
            <a:ext cx="288032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152372" y="3223093"/>
            <a:ext cx="216024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72452" y="2935061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88476" y="3007069"/>
            <a:ext cx="97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Pcap</a:t>
            </a:r>
            <a:r>
              <a:rPr lang="en-GB" dirty="0" smtClean="0"/>
              <a:t> file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779912" y="2597606"/>
            <a:ext cx="122413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Web interface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Can 21"/>
          <p:cNvSpPr/>
          <p:nvPr/>
        </p:nvSpPr>
        <p:spPr>
          <a:xfrm>
            <a:off x="6455982" y="1926949"/>
            <a:ext cx="1175606" cy="1152128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Data repository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Bevel 22"/>
          <p:cNvSpPr/>
          <p:nvPr/>
        </p:nvSpPr>
        <p:spPr>
          <a:xfrm>
            <a:off x="5472852" y="3871165"/>
            <a:ext cx="1728192" cy="1440160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System back-end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1" name="Elbow Connector 30"/>
          <p:cNvCxnSpPr/>
          <p:nvPr/>
        </p:nvCxnSpPr>
        <p:spPr>
          <a:xfrm rot="5400000">
            <a:off x="6822626" y="3348731"/>
            <a:ext cx="648072" cy="252780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H="1">
            <a:off x="4960959" y="3360775"/>
            <a:ext cx="553479" cy="4673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0800000">
            <a:off x="4176709" y="3376401"/>
            <a:ext cx="1294641" cy="1070828"/>
          </a:xfrm>
          <a:prstGeom prst="bentConnector3">
            <a:avLst>
              <a:gd name="adj1" fmla="val 997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37698" y="3162377"/>
            <a:ext cx="97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Pcap</a:t>
            </a:r>
            <a:r>
              <a:rPr lang="en-GB" dirty="0" smtClean="0"/>
              <a:t> file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7306525" y="3224834"/>
            <a:ext cx="188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Known security trends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2623347" y="3859614"/>
            <a:ext cx="188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Graph and text output</a:t>
            </a:r>
            <a:endParaRPr lang="en-GB" dirty="0"/>
          </a:p>
        </p:txBody>
      </p:sp>
      <p:cxnSp>
        <p:nvCxnSpPr>
          <p:cNvPr id="45" name="Elbow Connector 44"/>
          <p:cNvCxnSpPr/>
          <p:nvPr/>
        </p:nvCxnSpPr>
        <p:spPr>
          <a:xfrm rot="10800000">
            <a:off x="1368396" y="2070966"/>
            <a:ext cx="2520280" cy="526641"/>
          </a:xfrm>
          <a:prstGeom prst="bentConnector3">
            <a:avLst>
              <a:gd name="adj1" fmla="val -21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81468" y="1280618"/>
            <a:ext cx="188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Graph and text output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5580112" y="5445224"/>
            <a:ext cx="3570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Here </a:t>
            </a:r>
            <a:r>
              <a:rPr lang="en-GB" dirty="0" err="1" smtClean="0"/>
              <a:t>pcap</a:t>
            </a:r>
            <a:r>
              <a:rPr lang="en-GB" dirty="0" smtClean="0"/>
              <a:t> is parsed to </a:t>
            </a:r>
            <a:r>
              <a:rPr lang="en-GB" dirty="0" err="1" smtClean="0"/>
              <a:t>json</a:t>
            </a:r>
            <a:r>
              <a:rPr lang="en-GB" dirty="0" smtClean="0"/>
              <a:t>, pushed </a:t>
            </a:r>
          </a:p>
          <a:p>
            <a:r>
              <a:rPr lang="en-GB" dirty="0" smtClean="0"/>
              <a:t>through to d3 and graphed before</a:t>
            </a:r>
          </a:p>
          <a:p>
            <a:r>
              <a:rPr lang="en-GB" dirty="0" smtClean="0"/>
              <a:t>being displayed for user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0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245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Comparison of </a:t>
            </a:r>
            <a:r>
              <a:rPr lang="en-ZA" dirty="0" smtClean="0"/>
              <a:t>Datasets 146.x.x/24 </a:t>
            </a:r>
            <a:r>
              <a:rPr lang="en-ZA" dirty="0" smtClean="0"/>
              <a:t>and </a:t>
            </a:r>
            <a:r>
              <a:rPr lang="en-ZA" dirty="0" smtClean="0"/>
              <a:t>155.x.x/24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3789040"/>
            <a:ext cx="6433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dirty="0" smtClean="0"/>
              <a:t>Using tables and graphs derived from the </a:t>
            </a:r>
            <a:r>
              <a:rPr lang="en-ZA" dirty="0" err="1" smtClean="0"/>
              <a:t>pcap</a:t>
            </a:r>
            <a:r>
              <a:rPr lang="en-ZA" dirty="0" smtClean="0"/>
              <a:t> files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dirty="0" smtClean="0"/>
              <a:t>Remember source data may be spoofed, but other data is </a:t>
            </a:r>
            <a:r>
              <a:rPr lang="en-ZA" dirty="0" smtClean="0"/>
              <a:t>accurate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2105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Source IP addresses recorded</a:t>
            </a:r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4784"/>
            <a:ext cx="6010275" cy="2247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4005064"/>
            <a:ext cx="6019800" cy="23050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91680" y="1844824"/>
            <a:ext cx="1656184" cy="144016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79912" y="4365104"/>
            <a:ext cx="1656184" cy="144016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691680" y="2128936"/>
            <a:ext cx="1656184" cy="178408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79912" y="5661248"/>
            <a:ext cx="1656184" cy="144016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672707" y="2481832"/>
            <a:ext cx="1656184" cy="144016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779912" y="5805264"/>
            <a:ext cx="1656184" cy="144016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691680" y="1984920"/>
            <a:ext cx="1656184" cy="144016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779912" y="5460876"/>
            <a:ext cx="1656184" cy="200372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3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056014"/>
            <a:ext cx="5972175" cy="2247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55473"/>
            <a:ext cx="5953125" cy="2276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Source Ports recorded</a:t>
            </a:r>
            <a:endParaRPr lang="en-ZA" dirty="0"/>
          </a:p>
        </p:txBody>
      </p:sp>
      <p:sp>
        <p:nvSpPr>
          <p:cNvPr id="15" name="Rectangle 14"/>
          <p:cNvSpPr/>
          <p:nvPr/>
        </p:nvSpPr>
        <p:spPr>
          <a:xfrm>
            <a:off x="1763688" y="1772816"/>
            <a:ext cx="1440160" cy="144016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707904" y="4385150"/>
            <a:ext cx="1399998" cy="195978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63688" y="1939874"/>
            <a:ext cx="1440160" cy="15547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707904" y="4681639"/>
            <a:ext cx="1425216" cy="175334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763688" y="2118391"/>
            <a:ext cx="1440160" cy="15547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707903" y="4859885"/>
            <a:ext cx="1425217" cy="164604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763688" y="2273866"/>
            <a:ext cx="1440160" cy="15547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707904" y="5179964"/>
            <a:ext cx="1425216" cy="159299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692961" y="5506779"/>
            <a:ext cx="1440160" cy="15547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763688" y="2572259"/>
            <a:ext cx="1440160" cy="15547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763688" y="3048706"/>
            <a:ext cx="1440160" cy="15547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07904" y="5806256"/>
            <a:ext cx="1425216" cy="180064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763688" y="2883210"/>
            <a:ext cx="1440160" cy="155475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707904" y="5012447"/>
            <a:ext cx="1425216" cy="156044"/>
          </a:xfrm>
          <a:prstGeom prst="rect">
            <a:avLst/>
          </a:prstGeom>
          <a:solidFill>
            <a:schemeClr val="accent2">
              <a:alpha val="49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4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Destination ports recorded</a:t>
            </a:r>
            <a:endParaRPr lang="en-Z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386996"/>
            <a:ext cx="5981700" cy="226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4005064"/>
            <a:ext cx="6010275" cy="2276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7744" y="4365104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1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2259170" y="4511879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259170" y="4678830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261644" y="4834733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259170" y="4990636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241888" y="5163274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241888" y="5329867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241888" y="5492071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239548" y="5636087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237208" y="5780381"/>
            <a:ext cx="129614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91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294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 flexible data processing and reporting system for packet capture files</vt:lpstr>
      <vt:lpstr>Overview of project</vt:lpstr>
      <vt:lpstr>Datasets being used</vt:lpstr>
      <vt:lpstr>Hopefully the end result</vt:lpstr>
      <vt:lpstr>System view</vt:lpstr>
      <vt:lpstr>Comparison of Datasets 146.x.x/24 and 155.x.x/24</vt:lpstr>
      <vt:lpstr>Source IP addresses recorded</vt:lpstr>
      <vt:lpstr>Source Ports recorded</vt:lpstr>
      <vt:lpstr>Destination ports recorded</vt:lpstr>
      <vt:lpstr>Comparison of graphs for 196. darknets</vt:lpstr>
      <vt:lpstr>Protocols used</vt:lpstr>
      <vt:lpstr>Why does the graph look like this?</vt:lpstr>
      <vt:lpstr>146. vs 155. vs 196.</vt:lpstr>
      <vt:lpstr>Category A and 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flexible data processing and reporting system for packet capture files</dc:title>
  <dc:creator>Iggy</dc:creator>
  <cp:lastModifiedBy>IGNUS VAN</cp:lastModifiedBy>
  <cp:revision>30</cp:revision>
  <dcterms:created xsi:type="dcterms:W3CDTF">2014-08-04T20:51:39Z</dcterms:created>
  <dcterms:modified xsi:type="dcterms:W3CDTF">2014-08-05T08:53:10Z</dcterms:modified>
</cp:coreProperties>
</file>