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59" r:id="rId3"/>
    <p:sldId id="261" r:id="rId4"/>
    <p:sldId id="276" r:id="rId5"/>
    <p:sldId id="263" r:id="rId6"/>
    <p:sldId id="269" r:id="rId7"/>
    <p:sldId id="271" r:id="rId8"/>
    <p:sldId id="270" r:id="rId9"/>
    <p:sldId id="273" r:id="rId10"/>
    <p:sldId id="272" r:id="rId11"/>
    <p:sldId id="274" r:id="rId12"/>
    <p:sldId id="277" r:id="rId13"/>
    <p:sldId id="278" r:id="rId14"/>
    <p:sldId id="279" r:id="rId15"/>
    <p:sldId id="260" r:id="rId16"/>
    <p:sldId id="264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>
                <a:solidFill>
                  <a:schemeClr val="bg1"/>
                </a:solidFill>
              </a:rPr>
              <a:t>Male</a:t>
            </a:r>
            <a:endParaRPr lang="en-US" sz="28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64286957073914153"/>
          <c:y val="0.1426097135215513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Is the relevance of CS explained in lectures?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Always</c:v>
                </c:pt>
                <c:pt idx="1">
                  <c:v>Usually</c:v>
                </c:pt>
                <c:pt idx="2">
                  <c:v>Occasionally</c:v>
                </c:pt>
                <c:pt idx="3">
                  <c:v>Never</c:v>
                </c:pt>
                <c:pt idx="4">
                  <c:v>I don't know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12</c:v>
                </c:pt>
                <c:pt idx="2">
                  <c:v>13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>
                <a:solidFill>
                  <a:schemeClr val="bg1"/>
                </a:solidFill>
              </a:rPr>
              <a:t>Female</a:t>
            </a:r>
            <a:endParaRPr lang="en-US" sz="28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66059795952925238"/>
          <c:y val="0.1330962519955704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Always</c:v>
                </c:pt>
                <c:pt idx="1">
                  <c:v>Usually</c:v>
                </c:pt>
                <c:pt idx="2">
                  <c:v>Occasionally</c:v>
                </c:pt>
                <c:pt idx="3">
                  <c:v>Never</c:v>
                </c:pt>
                <c:pt idx="4">
                  <c:v>I don't know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6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>
                <a:solidFill>
                  <a:schemeClr val="bg1"/>
                </a:solidFill>
              </a:rPr>
              <a:t>Male</a:t>
            </a:r>
            <a:endParaRPr lang="en-US" sz="28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6476318897637795"/>
          <c:y val="9.83434639023807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Is the relevance of CS explained in lectures?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-4.2361986001749834E-2"/>
                  <c:y val="-4.31391145179584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Sheet1!$A$2:$A$6</c15:sqref>
                  </c15:fullRef>
                </c:ext>
              </c:extLst>
              <c:f>Sheet1!$A$2:$A$5</c:f>
              <c:strCache>
                <c:ptCount val="4"/>
                <c:pt idx="0">
                  <c:v>Not at all</c:v>
                </c:pt>
                <c:pt idx="1">
                  <c:v>Slightly biased</c:v>
                </c:pt>
                <c:pt idx="2">
                  <c:v>Fairly biased</c:v>
                </c:pt>
                <c:pt idx="3">
                  <c:v>Very biased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Sheet1!$B$2:$B$6</c15:sqref>
                  </c15:fullRef>
                </c:ext>
              </c:extLst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22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>
                <a:solidFill>
                  <a:schemeClr val="bg1"/>
                </a:solidFill>
              </a:rPr>
              <a:t>Female</a:t>
            </a:r>
            <a:endParaRPr lang="en-US" sz="28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66601626501232802"/>
          <c:y val="8.6956521739130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6.7022389246798694E-2"/>
                  <c:y val="0.1375752215755639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Sheet1!$A$2:$A$6</c15:sqref>
                  </c15:fullRef>
                </c:ext>
              </c:extLst>
              <c:f>Sheet1!$A$2:$A$5</c:f>
              <c:strCache>
                <c:ptCount val="4"/>
                <c:pt idx="0">
                  <c:v>Not at all</c:v>
                </c:pt>
                <c:pt idx="1">
                  <c:v>Slightly biased</c:v>
                </c:pt>
                <c:pt idx="2">
                  <c:v>Fairly biased</c:v>
                </c:pt>
                <c:pt idx="3">
                  <c:v>Very biased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Sheet1!$B$2:$B$6</c15:sqref>
                  </c15:fullRef>
                </c:ext>
              </c:extLst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0658E-1BE4-4C54-A401-8B150BF7E10B}" type="datetimeFigureOut">
              <a:rPr lang="en-ZA" smtClean="0"/>
              <a:t>2014/07/29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31AD9-02F3-4E61-8F9E-C5A63C1648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701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The distribution</a:t>
            </a:r>
            <a:r>
              <a:rPr lang="en-ZA" baseline="0" dirty="0" smtClean="0"/>
              <a:t> between male and female was about the same except for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1AD9-02F3-4E61-8F9E-C5A63C1648A0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194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The distribution</a:t>
            </a:r>
            <a:r>
              <a:rPr lang="en-ZA" baseline="0" dirty="0" smtClean="0"/>
              <a:t> between male and female was about the same except for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1AD9-02F3-4E61-8F9E-C5A63C1648A0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7519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1AD9-02F3-4E61-8F9E-C5A63C1648A0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739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3737-9E23-4766-B69D-9F673BDFEECC}" type="datetimeFigureOut">
              <a:rPr lang="en-ZA" smtClean="0"/>
              <a:t>2014/07/29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9959-9F14-4515-8005-29C4E84204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232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3737-9E23-4766-B69D-9F673BDFEECC}" type="datetimeFigureOut">
              <a:rPr lang="en-ZA" smtClean="0"/>
              <a:t>2014/07/29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9959-9F14-4515-8005-29C4E84204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99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3737-9E23-4766-B69D-9F673BDFEECC}" type="datetimeFigureOut">
              <a:rPr lang="en-ZA" smtClean="0"/>
              <a:t>2014/07/29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9959-9F14-4515-8005-29C4E84204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864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3737-9E23-4766-B69D-9F673BDFEECC}" type="datetimeFigureOut">
              <a:rPr lang="en-ZA" smtClean="0"/>
              <a:t>2014/07/29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9959-9F14-4515-8005-29C4E84204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82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3737-9E23-4766-B69D-9F673BDFEECC}" type="datetimeFigureOut">
              <a:rPr lang="en-ZA" smtClean="0"/>
              <a:t>2014/07/29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9959-9F14-4515-8005-29C4E84204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76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3737-9E23-4766-B69D-9F673BDFEECC}" type="datetimeFigureOut">
              <a:rPr lang="en-ZA" smtClean="0"/>
              <a:t>2014/07/29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9959-9F14-4515-8005-29C4E84204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231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3737-9E23-4766-B69D-9F673BDFEECC}" type="datetimeFigureOut">
              <a:rPr lang="en-ZA" smtClean="0"/>
              <a:t>2014/07/29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9959-9F14-4515-8005-29C4E84204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259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3737-9E23-4766-B69D-9F673BDFEECC}" type="datetimeFigureOut">
              <a:rPr lang="en-ZA" smtClean="0"/>
              <a:t>2014/07/29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9959-9F14-4515-8005-29C4E84204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95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3737-9E23-4766-B69D-9F673BDFEECC}" type="datetimeFigureOut">
              <a:rPr lang="en-ZA" smtClean="0"/>
              <a:t>2014/07/29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9959-9F14-4515-8005-29C4E84204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50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3737-9E23-4766-B69D-9F673BDFEECC}" type="datetimeFigureOut">
              <a:rPr lang="en-ZA" smtClean="0"/>
              <a:t>2014/07/29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9959-9F14-4515-8005-29C4E84204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106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3737-9E23-4766-B69D-9F673BDFEECC}" type="datetimeFigureOut">
              <a:rPr lang="en-ZA" smtClean="0"/>
              <a:t>2014/07/29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9959-9F14-4515-8005-29C4E84204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02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73737-9E23-4766-B69D-9F673BDFEECC}" type="datetimeFigureOut">
              <a:rPr lang="en-ZA" smtClean="0"/>
              <a:t>2014/07/29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A9959-9F14-4515-8005-29C4E84204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662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Autofit/>
          </a:bodyPr>
          <a:lstStyle/>
          <a:p>
            <a:r>
              <a:rPr lang="en-ZA" dirty="0" smtClean="0">
                <a:solidFill>
                  <a:schemeClr val="bg1"/>
                </a:solidFill>
                <a:latin typeface="Adobe Fangsong Std R"/>
                <a:ea typeface="Adobe Gothic Std B"/>
                <a:cs typeface="Aharoni" panose="02010803020104030203" pitchFamily="2" charset="-79"/>
              </a:rPr>
              <a:t>Exploring the benefits of contextualised learning in </a:t>
            </a:r>
            <a:br>
              <a:rPr lang="en-ZA" dirty="0" smtClean="0">
                <a:solidFill>
                  <a:schemeClr val="bg1"/>
                </a:solidFill>
                <a:latin typeface="Adobe Fangsong Std R"/>
                <a:ea typeface="Adobe Gothic Std B"/>
                <a:cs typeface="Aharoni" panose="02010803020104030203" pitchFamily="2" charset="-79"/>
              </a:rPr>
            </a:br>
            <a:r>
              <a:rPr lang="en-ZA" dirty="0" smtClean="0">
                <a:solidFill>
                  <a:schemeClr val="bg1"/>
                </a:solidFill>
                <a:latin typeface="Adobe Fangsong Std R"/>
                <a:ea typeface="Adobe Gothic Std B"/>
                <a:cs typeface="Aharoni" panose="02010803020104030203" pitchFamily="2" charset="-79"/>
              </a:rPr>
              <a:t>Computer Science</a:t>
            </a:r>
            <a:endParaRPr lang="en-ZA" dirty="0">
              <a:solidFill>
                <a:schemeClr val="bg1"/>
              </a:solidFill>
              <a:latin typeface="Adobe Fangsong Std R"/>
              <a:ea typeface="Adobe Gothic Std B"/>
              <a:cs typeface="Aharoni" panose="02010803020104030203" pitchFamily="2" charset="-79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37817" y="5410200"/>
            <a:ext cx="55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latin typeface="Aharoni" panose="02010803020104030203" pitchFamily="2" charset="-79"/>
                <a:ea typeface="Adobe Gothic Std B" pitchFamily="34" charset="-128"/>
                <a:cs typeface="Aharoni" panose="02010803020104030203" pitchFamily="2" charset="-79"/>
              </a:rPr>
              <a:t>By </a:t>
            </a:r>
            <a:r>
              <a:rPr lang="en-ZA" dirty="0" err="1" smtClean="0">
                <a:latin typeface="Aharoni" panose="02010803020104030203" pitchFamily="2" charset="-79"/>
                <a:ea typeface="Adobe Gothic Std B" pitchFamily="34" charset="-128"/>
                <a:cs typeface="Aharoni" panose="02010803020104030203" pitchFamily="2" charset="-79"/>
              </a:rPr>
              <a:t>Mikha</a:t>
            </a:r>
            <a:r>
              <a:rPr lang="en-ZA" dirty="0" smtClean="0">
                <a:latin typeface="Aharoni" panose="02010803020104030203" pitchFamily="2" charset="-79"/>
                <a:ea typeface="Adobe Gothic Std B" pitchFamily="34" charset="-128"/>
                <a:cs typeface="Aharoni" panose="02010803020104030203" pitchFamily="2" charset="-79"/>
              </a:rPr>
              <a:t> </a:t>
            </a:r>
            <a:r>
              <a:rPr lang="en-ZA" dirty="0" err="1" smtClean="0">
                <a:latin typeface="Aharoni" panose="02010803020104030203" pitchFamily="2" charset="-79"/>
                <a:ea typeface="Adobe Gothic Std B" pitchFamily="34" charset="-128"/>
                <a:cs typeface="Aharoni" panose="02010803020104030203" pitchFamily="2" charset="-79"/>
              </a:rPr>
              <a:t>Zeffertt</a:t>
            </a:r>
            <a:endParaRPr lang="en-ZA" dirty="0" smtClean="0">
              <a:latin typeface="Aharoni" panose="02010803020104030203" pitchFamily="2" charset="-79"/>
              <a:ea typeface="Adobe Gothic Std B" pitchFamily="34" charset="-128"/>
              <a:cs typeface="Aharoni" panose="02010803020104030203" pitchFamily="2" charset="-79"/>
            </a:endParaRPr>
          </a:p>
          <a:p>
            <a:pPr algn="ctr"/>
            <a:r>
              <a:rPr lang="en-ZA" dirty="0" smtClean="0">
                <a:latin typeface="Aharoni" panose="02010803020104030203" pitchFamily="2" charset="-79"/>
                <a:ea typeface="Adobe Gothic Std B" pitchFamily="34" charset="-128"/>
                <a:cs typeface="Aharoni" panose="02010803020104030203" pitchFamily="2" charset="-79"/>
              </a:rPr>
              <a:t>Supervised by </a:t>
            </a:r>
            <a:r>
              <a:rPr lang="en-ZA" dirty="0" err="1" smtClean="0">
                <a:latin typeface="Aharoni" panose="02010803020104030203" pitchFamily="2" charset="-79"/>
                <a:ea typeface="Adobe Gothic Std B" pitchFamily="34" charset="-128"/>
                <a:cs typeface="Aharoni" panose="02010803020104030203" pitchFamily="2" charset="-79"/>
              </a:rPr>
              <a:t>Mici</a:t>
            </a:r>
            <a:r>
              <a:rPr lang="en-ZA" dirty="0" smtClean="0">
                <a:latin typeface="Aharoni" panose="02010803020104030203" pitchFamily="2" charset="-79"/>
                <a:ea typeface="Adobe Gothic Std B" pitchFamily="34" charset="-128"/>
                <a:cs typeface="Aharoni" panose="02010803020104030203" pitchFamily="2" charset="-79"/>
              </a:rPr>
              <a:t> </a:t>
            </a:r>
            <a:r>
              <a:rPr lang="en-ZA" dirty="0" err="1" smtClean="0">
                <a:latin typeface="Aharoni" panose="02010803020104030203" pitchFamily="2" charset="-79"/>
                <a:ea typeface="Adobe Gothic Std B" pitchFamily="34" charset="-128"/>
                <a:cs typeface="Aharoni" panose="02010803020104030203" pitchFamily="2" charset="-79"/>
              </a:rPr>
              <a:t>Halse</a:t>
            </a:r>
            <a:r>
              <a:rPr lang="en-ZA" dirty="0" smtClean="0">
                <a:latin typeface="Aharoni" panose="02010803020104030203" pitchFamily="2" charset="-79"/>
                <a:ea typeface="Adobe Gothic Std B" pitchFamily="34" charset="-128"/>
                <a:cs typeface="Aharoni" panose="02010803020104030203" pitchFamily="2" charset="-79"/>
              </a:rPr>
              <a:t> and Hannah </a:t>
            </a:r>
            <a:r>
              <a:rPr lang="en-ZA" dirty="0" err="1" smtClean="0">
                <a:latin typeface="Aharoni" panose="02010803020104030203" pitchFamily="2" charset="-79"/>
                <a:ea typeface="Adobe Gothic Std B" pitchFamily="34" charset="-128"/>
                <a:cs typeface="Aharoni" panose="02010803020104030203" pitchFamily="2" charset="-79"/>
              </a:rPr>
              <a:t>Thinyane</a:t>
            </a:r>
            <a:endParaRPr lang="en-ZA" dirty="0">
              <a:latin typeface="Aharoni" panose="02010803020104030203" pitchFamily="2" charset="-79"/>
              <a:ea typeface="Adobe Gothic Std B" pitchFamily="34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1286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Other interesting findings</a:t>
            </a:r>
            <a:endParaRPr lang="en-ZA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Most </a:t>
            </a:r>
            <a:r>
              <a:rPr lang="en-ZA" dirty="0" smtClean="0">
                <a:solidFill>
                  <a:schemeClr val="bg1"/>
                </a:solidFill>
              </a:rPr>
              <a:t>enjoyable thing about </a:t>
            </a:r>
            <a:r>
              <a:rPr lang="en-ZA" dirty="0" smtClean="0">
                <a:solidFill>
                  <a:schemeClr val="bg1"/>
                </a:solidFill>
              </a:rPr>
              <a:t>programming </a:t>
            </a:r>
            <a:r>
              <a:rPr lang="en-ZA" dirty="0">
                <a:solidFill>
                  <a:schemeClr val="bg1"/>
                </a:solidFill>
              </a:rPr>
              <a:t>= </a:t>
            </a:r>
            <a:r>
              <a:rPr lang="en-ZA" dirty="0" smtClean="0">
                <a:solidFill>
                  <a:schemeClr val="bg1"/>
                </a:solidFill>
              </a:rPr>
              <a:t>satisfaction </a:t>
            </a:r>
            <a:r>
              <a:rPr lang="en-ZA" dirty="0">
                <a:solidFill>
                  <a:schemeClr val="bg1"/>
                </a:solidFill>
              </a:rPr>
              <a:t>of success </a:t>
            </a:r>
            <a:endParaRPr lang="en-ZA" dirty="0" smtClean="0">
              <a:solidFill>
                <a:schemeClr val="bg1"/>
              </a:solidFill>
            </a:endParaRPr>
          </a:p>
          <a:p>
            <a:r>
              <a:rPr lang="en-ZA" dirty="0" smtClean="0">
                <a:solidFill>
                  <a:schemeClr val="bg1"/>
                </a:solidFill>
              </a:rPr>
              <a:t>Very </a:t>
            </a:r>
            <a:r>
              <a:rPr lang="en-ZA" dirty="0" smtClean="0">
                <a:solidFill>
                  <a:schemeClr val="bg1"/>
                </a:solidFill>
              </a:rPr>
              <a:t>few </a:t>
            </a:r>
            <a:r>
              <a:rPr lang="en-ZA" dirty="0" smtClean="0">
                <a:solidFill>
                  <a:schemeClr val="bg1"/>
                </a:solidFill>
              </a:rPr>
              <a:t>were opposed to the idea of contextualised learning 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Unsure whether it will help the gender divide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3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199" y="304801"/>
            <a:ext cx="8229600" cy="6172200"/>
          </a:xfrm>
          <a:prstGeom prst="rect">
            <a:avLst/>
          </a:prstGeom>
          <a:gradFill>
            <a:gsLst>
              <a:gs pos="0">
                <a:schemeClr val="bg1">
                  <a:lumMod val="98000"/>
                  <a:lumOff val="2000"/>
                  <a:alpha val="21000"/>
                </a:schemeClr>
              </a:gs>
              <a:gs pos="39999">
                <a:schemeClr val="bg1">
                  <a:lumMod val="75000"/>
                  <a:alpha val="18000"/>
                </a:schemeClr>
              </a:gs>
              <a:gs pos="70000">
                <a:schemeClr val="bg1">
                  <a:lumMod val="65000"/>
                  <a:alpha val="14000"/>
                </a:schemeClr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static.squarespace.com/static/51694435e4b0f1cbdeecd6ee/t/52242ab1e4b034e9c5003525/1378101938166/Unity_3D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2" y="1266825"/>
            <a:ext cx="7717474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gamemakerblog.com/wp-content/uploads/2009/12/game-maker-8-pacman-logo-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99" y="2075168"/>
            <a:ext cx="5949400" cy="263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Game development</a:t>
            </a:r>
            <a:endParaRPr lang="en-ZA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40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Game development</a:t>
            </a:r>
            <a:endParaRPr lang="en-ZA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Developed a game narrative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Levels </a:t>
            </a:r>
            <a:r>
              <a:rPr lang="en-ZA" dirty="0" smtClean="0">
                <a:solidFill>
                  <a:schemeClr val="bg1"/>
                </a:solidFill>
              </a:rPr>
              <a:t>that cover the basic concepts on computational thinking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Decomposing problems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Patterns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Abstraction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Variables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Algorithms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Game development</a:t>
            </a:r>
            <a:endParaRPr lang="en-ZA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ZA" dirty="0" smtClean="0">
                <a:solidFill>
                  <a:schemeClr val="bg1"/>
                </a:solidFill>
              </a:rPr>
              <a:t>Some examples of levels</a:t>
            </a:r>
          </a:p>
          <a:p>
            <a:pPr marL="0" indent="0" algn="ctr">
              <a:buNone/>
            </a:pPr>
            <a:r>
              <a:rPr lang="en-ZA" dirty="0" smtClean="0">
                <a:solidFill>
                  <a:schemeClr val="bg1"/>
                </a:solidFill>
              </a:rPr>
              <a:t>Still working on cohesive look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2" t="20000" r="12585" b="20664"/>
          <a:stretch/>
        </p:blipFill>
        <p:spPr bwMode="auto">
          <a:xfrm>
            <a:off x="2209800" y="2971800"/>
            <a:ext cx="4959114" cy="314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63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Game development</a:t>
            </a:r>
            <a:endParaRPr lang="en-ZA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81200"/>
            <a:ext cx="535613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0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55283"/>
            <a:ext cx="8001000" cy="1143000"/>
          </a:xfrm>
        </p:spPr>
        <p:txBody>
          <a:bodyPr>
            <a:normAutofit/>
          </a:bodyPr>
          <a:lstStyle/>
          <a:p>
            <a:r>
              <a:rPr lang="en-ZA" sz="4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Problems I have encountered</a:t>
            </a:r>
            <a:endParaRPr lang="en-ZA" sz="4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80" y="2077415"/>
            <a:ext cx="8001000" cy="4525963"/>
          </a:xfrm>
        </p:spPr>
        <p:txBody>
          <a:bodyPr/>
          <a:lstStyle/>
          <a:p>
            <a:r>
              <a:rPr lang="en-ZA" sz="4000" dirty="0" smtClean="0">
                <a:solidFill>
                  <a:schemeClr val="bg1"/>
                </a:solidFill>
              </a:rPr>
              <a:t>Unity:</a:t>
            </a:r>
            <a:r>
              <a:rPr lang="en-ZA" sz="4400" dirty="0" smtClean="0">
                <a:solidFill>
                  <a:schemeClr val="bg1"/>
                </a:solidFill>
              </a:rPr>
              <a:t> </a:t>
            </a:r>
            <a:r>
              <a:rPr lang="en-ZA" sz="4000" dirty="0">
                <a:solidFill>
                  <a:schemeClr val="bg1"/>
                </a:solidFill>
              </a:rPr>
              <a:t>l</a:t>
            </a:r>
            <a:r>
              <a:rPr lang="en-ZA" sz="4000" dirty="0" smtClean="0">
                <a:solidFill>
                  <a:schemeClr val="bg1"/>
                </a:solidFill>
              </a:rPr>
              <a:t>earning </a:t>
            </a:r>
            <a:r>
              <a:rPr lang="en-ZA" sz="4000" dirty="0" smtClean="0">
                <a:solidFill>
                  <a:schemeClr val="bg1"/>
                </a:solidFill>
              </a:rPr>
              <a:t>curve was more like a cliff</a:t>
            </a:r>
          </a:p>
          <a:p>
            <a:r>
              <a:rPr lang="en-ZA" sz="4000" dirty="0" smtClean="0">
                <a:solidFill>
                  <a:schemeClr val="bg1"/>
                </a:solidFill>
              </a:rPr>
              <a:t>Now to learn </a:t>
            </a:r>
            <a:r>
              <a:rPr lang="en-ZA" sz="4000" dirty="0" err="1" smtClean="0">
                <a:solidFill>
                  <a:schemeClr val="bg1"/>
                </a:solidFill>
              </a:rPr>
              <a:t>GameMaker</a:t>
            </a:r>
            <a:endParaRPr lang="en-ZA" sz="4000" dirty="0" smtClean="0">
              <a:solidFill>
                <a:schemeClr val="bg1"/>
              </a:solidFill>
            </a:endParaRPr>
          </a:p>
          <a:p>
            <a:r>
              <a:rPr lang="en-ZA" sz="4000" dirty="0" smtClean="0">
                <a:solidFill>
                  <a:schemeClr val="bg1"/>
                </a:solidFill>
              </a:rPr>
              <a:t>Time constraints</a:t>
            </a:r>
          </a:p>
          <a:p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0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533400"/>
            <a:ext cx="8229600" cy="1143000"/>
          </a:xfrm>
        </p:spPr>
        <p:txBody>
          <a:bodyPr>
            <a:normAutofit/>
          </a:bodyPr>
          <a:lstStyle/>
          <a:p>
            <a:r>
              <a:rPr lang="en-ZA" sz="4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What is left to do...</a:t>
            </a:r>
            <a:endParaRPr lang="en-ZA" sz="4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886802"/>
            <a:ext cx="8229601" cy="4800600"/>
          </a:xfrm>
        </p:spPr>
        <p:txBody>
          <a:bodyPr>
            <a:norm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Finish games </a:t>
            </a:r>
            <a:r>
              <a:rPr lang="en-ZA" sz="3600" dirty="0" smtClean="0">
                <a:solidFill>
                  <a:schemeClr val="bg1"/>
                </a:solidFill>
              </a:rPr>
              <a:t>development and testing</a:t>
            </a:r>
          </a:p>
          <a:p>
            <a:r>
              <a:rPr lang="en-ZA" sz="3600" dirty="0" smtClean="0">
                <a:solidFill>
                  <a:schemeClr val="bg1"/>
                </a:solidFill>
              </a:rPr>
              <a:t>Run the surveys on CSc112 and correlate results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Based on Computer Science Attitude Survey by </a:t>
            </a:r>
            <a:r>
              <a:rPr lang="en-ZA" dirty="0" err="1" smtClean="0">
                <a:solidFill>
                  <a:schemeClr val="bg1"/>
                </a:solidFill>
              </a:rPr>
              <a:t>Wieber</a:t>
            </a:r>
            <a:r>
              <a:rPr lang="en-ZA" dirty="0" smtClean="0">
                <a:solidFill>
                  <a:schemeClr val="bg1"/>
                </a:solidFill>
              </a:rPr>
              <a:t> </a:t>
            </a:r>
            <a:r>
              <a:rPr lang="en-ZA" i="1" dirty="0" smtClean="0">
                <a:solidFill>
                  <a:schemeClr val="bg1"/>
                </a:solidFill>
              </a:rPr>
              <a:t>et al</a:t>
            </a:r>
            <a:r>
              <a:rPr lang="en-ZA" dirty="0" smtClean="0">
                <a:solidFill>
                  <a:schemeClr val="bg1"/>
                </a:solidFill>
              </a:rPr>
              <a:t>., (2003).</a:t>
            </a:r>
          </a:p>
          <a:p>
            <a:pPr lvl="2"/>
            <a:r>
              <a:rPr lang="en-ZA" dirty="0" smtClean="0">
                <a:solidFill>
                  <a:schemeClr val="bg1"/>
                </a:solidFill>
              </a:rPr>
              <a:t>Five areas of focus: Confidence, attitude towards success, gender divide, relevance, and motivation</a:t>
            </a:r>
          </a:p>
          <a:p>
            <a:r>
              <a:rPr lang="en-ZA" sz="3600" dirty="0" smtClean="0">
                <a:solidFill>
                  <a:schemeClr val="bg1"/>
                </a:solidFill>
              </a:rPr>
              <a:t>Let the CSc112s use the game</a:t>
            </a:r>
            <a:endParaRPr lang="en-ZA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2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 rot="21291048">
            <a:off x="1762664" y="623695"/>
            <a:ext cx="838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700" dirty="0" smtClean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?</a:t>
            </a:r>
            <a:endParaRPr lang="en-ZA" sz="28700" dirty="0">
              <a:solidFill>
                <a:schemeClr val="bg1"/>
              </a:solidFill>
              <a:latin typeface="MingLiU-ExtB" panose="02020500000000000000" pitchFamily="18" charset="-120"/>
              <a:ea typeface="MingLiU-ExtB" panose="02020500000000000000" pitchFamily="18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1249" y="3853328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8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?</a:t>
            </a:r>
            <a:endParaRPr lang="en-ZA" sz="88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0986" y="901820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800" dirty="0" smtClean="0">
                <a:solidFill>
                  <a:schemeClr val="bg1"/>
                </a:solidFill>
                <a:latin typeface="Vivaldi" panose="03020602050506090804" pitchFamily="66" charset="0"/>
              </a:rPr>
              <a:t>?</a:t>
            </a:r>
            <a:endParaRPr lang="en-ZA" sz="8800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947626">
            <a:off x="3781780" y="2267939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800" dirty="0" smtClean="0">
                <a:solidFill>
                  <a:schemeClr val="bg1"/>
                </a:solidFill>
                <a:latin typeface="Orator Std" pitchFamily="49" charset="0"/>
              </a:rPr>
              <a:t>?</a:t>
            </a:r>
            <a:endParaRPr lang="en-ZA" sz="8800" dirty="0">
              <a:solidFill>
                <a:schemeClr val="bg1"/>
              </a:solidFill>
              <a:latin typeface="Orator Std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0790" y="4065834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?</a:t>
            </a:r>
            <a:endParaRPr lang="en-ZA" sz="88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9576" y="5282293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800" dirty="0" smtClean="0">
                <a:solidFill>
                  <a:schemeClr val="bg1"/>
                </a:solidFill>
                <a:latin typeface="Neo Sans Intel Medium" panose="020B0604020202020204" pitchFamily="34" charset="0"/>
                <a:ea typeface="MS PGothic" panose="020B0600070205080204" pitchFamily="34" charset="-128"/>
              </a:rPr>
              <a:t>?</a:t>
            </a:r>
            <a:endParaRPr lang="en-ZA" sz="8800" dirty="0">
              <a:solidFill>
                <a:schemeClr val="bg1"/>
              </a:solidFill>
              <a:latin typeface="Neo Sans Intel Medium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 rot="401986">
            <a:off x="8036416" y="1992188"/>
            <a:ext cx="838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9900" dirty="0" smtClean="0">
                <a:solidFill>
                  <a:schemeClr val="bg1"/>
                </a:solidFill>
                <a:latin typeface="Modern No. 20" panose="02070704070505020303" pitchFamily="18" charset="0"/>
              </a:rPr>
              <a:t>?</a:t>
            </a:r>
            <a:endParaRPr lang="en-ZA" sz="19900" dirty="0">
              <a:solidFill>
                <a:schemeClr val="bg1"/>
              </a:solidFill>
              <a:latin typeface="Modern No. 20" panose="020707040705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9900" y="124361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ZA" sz="8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2018" y="-4985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dirty="0" smtClean="0">
                <a:solidFill>
                  <a:schemeClr val="bg1"/>
                </a:solidFill>
              </a:rPr>
              <a:t>?</a:t>
            </a:r>
            <a:endParaRPr lang="en-ZA" sz="7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0163" y="5247950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800" dirty="0" smtClean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?</a:t>
            </a:r>
            <a:endParaRPr lang="en-ZA" sz="8800" dirty="0">
              <a:solidFill>
                <a:schemeClr val="bg1"/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 rot="556985">
            <a:off x="4238029" y="-257889"/>
            <a:ext cx="142644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9900" dirty="0" smtClean="0">
                <a:solidFill>
                  <a:schemeClr val="bg1"/>
                </a:solidFill>
                <a:latin typeface="Adobe Fangsong Std R" pitchFamily="18" charset="-128"/>
                <a:ea typeface="Adobe Fangsong Std R" pitchFamily="18" charset="-128"/>
              </a:rPr>
              <a:t>?</a:t>
            </a:r>
            <a:endParaRPr lang="en-ZA" sz="19900" dirty="0">
              <a:solidFill>
                <a:schemeClr val="bg1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 rot="1145684">
            <a:off x="7772400" y="5120045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800" dirty="0" smtClean="0">
                <a:solidFill>
                  <a:schemeClr val="bg1"/>
                </a:solidFill>
                <a:latin typeface="Wide Latin" panose="020A0A07050505020404" pitchFamily="18" charset="0"/>
              </a:rPr>
              <a:t>?</a:t>
            </a:r>
            <a:endParaRPr lang="en-ZA" sz="8800" dirty="0">
              <a:solidFill>
                <a:schemeClr val="bg1"/>
              </a:solidFill>
              <a:latin typeface="Wide Latin" panose="020A0A070505050204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39835">
            <a:off x="337535" y="149738"/>
            <a:ext cx="838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9900" dirty="0" smtClean="0">
                <a:solidFill>
                  <a:schemeClr val="bg1"/>
                </a:solidFill>
                <a:latin typeface="Nueva Std" pitchFamily="34" charset="0"/>
                <a:ea typeface="MingLiU_HKSCS-ExtB" panose="02020500000000000000" pitchFamily="18" charset="-120"/>
              </a:rPr>
              <a:t>?</a:t>
            </a:r>
            <a:endParaRPr lang="en-ZA" sz="19900" dirty="0">
              <a:solidFill>
                <a:schemeClr val="bg1"/>
              </a:solidFill>
              <a:latin typeface="Nueva Std" pitchFamily="34" charset="0"/>
              <a:ea typeface="MingLiU_HKSCS-ExtB" panose="02020500000000000000" pitchFamily="18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 rot="21056035">
            <a:off x="3261334" y="4262111"/>
            <a:ext cx="83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?</a:t>
            </a:r>
            <a:endParaRPr lang="en-ZA" sz="13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912826">
            <a:off x="534919" y="2742796"/>
            <a:ext cx="838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3900" dirty="0" smtClean="0">
                <a:solidFill>
                  <a:schemeClr val="bg1"/>
                </a:solidFill>
                <a:latin typeface="Poor Richard" panose="02080502050505020702" pitchFamily="18" charset="0"/>
              </a:rPr>
              <a:t>?</a:t>
            </a:r>
            <a:endParaRPr lang="en-ZA" sz="23900" dirty="0">
              <a:solidFill>
                <a:schemeClr val="bg1"/>
              </a:solidFill>
              <a:latin typeface="Poor Richard" panose="02080502050505020702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0763531">
            <a:off x="5551960" y="1106083"/>
            <a:ext cx="838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3900" dirty="0" smtClean="0">
                <a:solidFill>
                  <a:schemeClr val="bg1"/>
                </a:solidFill>
              </a:rPr>
              <a:t>?</a:t>
            </a:r>
            <a:endParaRPr lang="en-ZA" sz="239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50289">
            <a:off x="6428790" y="121147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800" dirty="0" smtClean="0">
                <a:solidFill>
                  <a:schemeClr val="bg1"/>
                </a:solidFill>
                <a:latin typeface="Adobe Fangsong Std R" pitchFamily="18" charset="-128"/>
                <a:ea typeface="Adobe Fangsong Std R" pitchFamily="18" charset="-128"/>
              </a:rPr>
              <a:t>?</a:t>
            </a:r>
            <a:endParaRPr lang="en-ZA" sz="8800" dirty="0">
              <a:solidFill>
                <a:schemeClr val="bg1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394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677862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Overview</a:t>
            </a:r>
            <a:endParaRPr lang="en-ZA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8" y="1820862"/>
            <a:ext cx="74676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Recap </a:t>
            </a:r>
            <a:r>
              <a:rPr lang="en-US" sz="3600" dirty="0">
                <a:solidFill>
                  <a:schemeClr val="bg1"/>
                </a:solidFill>
              </a:rPr>
              <a:t>of the problem </a:t>
            </a:r>
            <a:r>
              <a:rPr lang="en-US" sz="3600" dirty="0" smtClean="0">
                <a:solidFill>
                  <a:schemeClr val="bg1"/>
                </a:solidFill>
              </a:rPr>
              <a:t>description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Recap of the </a:t>
            </a:r>
            <a:r>
              <a:rPr lang="en-US" sz="3600" dirty="0" smtClean="0">
                <a:solidFill>
                  <a:schemeClr val="bg1"/>
                </a:solidFill>
              </a:rPr>
              <a:t>objectives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What I’ve </a:t>
            </a:r>
            <a:r>
              <a:rPr lang="en-US" sz="3600" dirty="0" smtClean="0">
                <a:solidFill>
                  <a:schemeClr val="bg1"/>
                </a:solidFill>
              </a:rPr>
              <a:t>done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Problems I’ve </a:t>
            </a:r>
            <a:r>
              <a:rPr lang="en-US" sz="3600" dirty="0" smtClean="0">
                <a:solidFill>
                  <a:schemeClr val="bg1"/>
                </a:solidFill>
              </a:rPr>
              <a:t>encountered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What I’d still like to </a:t>
            </a:r>
            <a:r>
              <a:rPr lang="en-US" sz="3600" dirty="0" smtClean="0">
                <a:solidFill>
                  <a:schemeClr val="bg1"/>
                </a:solidFill>
              </a:rPr>
              <a:t>do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Questions</a:t>
            </a:r>
            <a:endParaRPr lang="en-ZA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1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19200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  <a:latin typeface="Adobe Gothic Std B"/>
                <a:cs typeface="Aharoni" panose="02010803020104030203" pitchFamily="2" charset="-79"/>
              </a:rPr>
              <a:t>The problem</a:t>
            </a:r>
            <a:endParaRPr lang="en-ZA" dirty="0">
              <a:solidFill>
                <a:schemeClr val="bg1"/>
              </a:solidFill>
              <a:latin typeface="Adobe Gothic Std B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544762"/>
            <a:ext cx="8077199" cy="4525963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Computer science enrolment rates are dropping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50</a:t>
            </a:r>
            <a:r>
              <a:rPr lang="en-ZA" dirty="0" smtClean="0">
                <a:solidFill>
                  <a:schemeClr val="bg1"/>
                </a:solidFill>
              </a:rPr>
              <a:t>% of students that do enrol drop the subject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Computer science is a male dominated field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8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1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Main Objective</a:t>
            </a:r>
            <a:endParaRPr lang="en-ZA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2"/>
            <a:ext cx="7924800" cy="4449762"/>
          </a:xfrm>
        </p:spPr>
        <p:txBody>
          <a:bodyPr>
            <a:no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Teaching computational thinking through </a:t>
            </a:r>
            <a:r>
              <a:rPr lang="en-ZA" dirty="0" smtClean="0">
                <a:solidFill>
                  <a:schemeClr val="bg1"/>
                </a:solidFill>
              </a:rPr>
              <a:t>contextualised learning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Teaching with </a:t>
            </a:r>
            <a:r>
              <a:rPr lang="en-ZA" dirty="0">
                <a:solidFill>
                  <a:schemeClr val="bg1"/>
                </a:solidFill>
              </a:rPr>
              <a:t>a strong relation to real world </a:t>
            </a:r>
            <a:r>
              <a:rPr lang="en-ZA" dirty="0" smtClean="0">
                <a:solidFill>
                  <a:schemeClr val="bg1"/>
                </a:solidFill>
              </a:rPr>
              <a:t>contexts in order to increase </a:t>
            </a:r>
            <a:r>
              <a:rPr lang="en-ZA" dirty="0">
                <a:solidFill>
                  <a:schemeClr val="bg1"/>
                </a:solidFill>
              </a:rPr>
              <a:t>student understanding </a:t>
            </a:r>
            <a:r>
              <a:rPr lang="en-ZA" dirty="0" smtClean="0">
                <a:solidFill>
                  <a:schemeClr val="bg1"/>
                </a:solidFill>
              </a:rPr>
              <a:t>and participation </a:t>
            </a:r>
            <a:r>
              <a:rPr lang="en-ZA" dirty="0">
                <a:solidFill>
                  <a:schemeClr val="bg1"/>
                </a:solidFill>
              </a:rPr>
              <a:t>(</a:t>
            </a:r>
            <a:r>
              <a:rPr lang="en-ZA" dirty="0" err="1">
                <a:solidFill>
                  <a:schemeClr val="bg1"/>
                </a:solidFill>
              </a:rPr>
              <a:t>Koul</a:t>
            </a:r>
            <a:r>
              <a:rPr lang="en-ZA" dirty="0">
                <a:solidFill>
                  <a:schemeClr val="bg1"/>
                </a:solidFill>
              </a:rPr>
              <a:t> &amp; Dana, </a:t>
            </a:r>
            <a:r>
              <a:rPr lang="en-ZA" dirty="0" smtClean="0">
                <a:solidFill>
                  <a:schemeClr val="bg1"/>
                </a:solidFill>
              </a:rPr>
              <a:t>1997)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Gender inclusive approach to teaching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Developing a game to teach computational thinking to Csc112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68" y="986003"/>
            <a:ext cx="8229600" cy="1143000"/>
          </a:xfrm>
        </p:spPr>
        <p:txBody>
          <a:bodyPr>
            <a:normAutofit/>
          </a:bodyPr>
          <a:lstStyle/>
          <a:p>
            <a:r>
              <a:rPr lang="en-ZA" sz="4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What I have done thus far?</a:t>
            </a:r>
            <a:endParaRPr lang="en-ZA" sz="4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311565"/>
            <a:ext cx="6363268" cy="4525963"/>
          </a:xfrm>
        </p:spPr>
        <p:txBody>
          <a:bodyPr/>
          <a:lstStyle/>
          <a:p>
            <a:r>
              <a:rPr lang="en-ZA" sz="3600" dirty="0" smtClean="0">
                <a:solidFill>
                  <a:schemeClr val="bg1"/>
                </a:solidFill>
              </a:rPr>
              <a:t>Literature Review</a:t>
            </a:r>
          </a:p>
          <a:p>
            <a:r>
              <a:rPr lang="en-ZA" sz="3600" dirty="0" smtClean="0">
                <a:solidFill>
                  <a:schemeClr val="bg1"/>
                </a:solidFill>
              </a:rPr>
              <a:t>Survey</a:t>
            </a:r>
            <a:endParaRPr lang="en-ZA" sz="3600" dirty="0" smtClean="0">
              <a:solidFill>
                <a:schemeClr val="bg1"/>
              </a:solidFill>
            </a:endParaRPr>
          </a:p>
          <a:p>
            <a:r>
              <a:rPr lang="en-ZA" sz="3600" dirty="0" smtClean="0">
                <a:solidFill>
                  <a:schemeClr val="bg1"/>
                </a:solidFill>
              </a:rPr>
              <a:t>Unity</a:t>
            </a:r>
          </a:p>
          <a:p>
            <a:r>
              <a:rPr lang="en-ZA" sz="3600" dirty="0" smtClean="0">
                <a:solidFill>
                  <a:schemeClr val="bg1"/>
                </a:solidFill>
              </a:rPr>
              <a:t>Development</a:t>
            </a:r>
          </a:p>
          <a:p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  <a:latin typeface="Adobe Gothic Std B"/>
                <a:cs typeface="Aharoni" panose="02010803020104030203" pitchFamily="2" charset="-79"/>
              </a:rPr>
              <a:t>Literature Review</a:t>
            </a:r>
            <a:endParaRPr lang="en-ZA" dirty="0">
              <a:solidFill>
                <a:schemeClr val="bg1"/>
              </a:solidFill>
              <a:latin typeface="Adobe Gothic Std B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1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  <a:cs typeface="Aharoni" panose="02010803020104030203" pitchFamily="2" charset="-79"/>
              </a:rPr>
              <a:t>Many successes for contextualised learning if managed correctly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  <a:cs typeface="Aharoni" panose="02010803020104030203" pitchFamily="2" charset="-79"/>
              </a:rPr>
              <a:t>Uses up lecture time and resources</a:t>
            </a:r>
          </a:p>
          <a:p>
            <a:r>
              <a:rPr lang="en-ZA" dirty="0" smtClean="0">
                <a:solidFill>
                  <a:schemeClr val="bg1"/>
                </a:solidFill>
                <a:cs typeface="Aharoni" panose="02010803020104030203" pitchFamily="2" charset="-79"/>
              </a:rPr>
              <a:t>Acts to encourage both genders equally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  <a:cs typeface="Aharoni" panose="02010803020104030203" pitchFamily="2" charset="-79"/>
              </a:rPr>
              <a:t>Helps combat low confidence levels in female students</a:t>
            </a:r>
          </a:p>
          <a:p>
            <a:r>
              <a:rPr lang="en-ZA" dirty="0" smtClean="0">
                <a:solidFill>
                  <a:schemeClr val="bg1"/>
                </a:solidFill>
                <a:cs typeface="Aharoni" panose="02010803020104030203" pitchFamily="2" charset="-79"/>
              </a:rPr>
              <a:t>Very few computational thinking educational games have been developed</a:t>
            </a:r>
            <a:endParaRPr lang="en-ZA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1143000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  <a:latin typeface="Adobe Gothic Std B"/>
                <a:cs typeface="Aharoni" panose="02010803020104030203" pitchFamily="2" charset="-79"/>
              </a:rPr>
              <a:t>Survey</a:t>
            </a:r>
            <a:endParaRPr lang="en-ZA" dirty="0">
              <a:solidFill>
                <a:schemeClr val="bg1"/>
              </a:solidFill>
              <a:latin typeface="Adobe Gothic Std B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077200" cy="3840163"/>
          </a:xfrm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  <a:cs typeface="Aharoni" panose="02010803020104030203" pitchFamily="2" charset="-79"/>
              </a:rPr>
              <a:t>The purpose was to access attitudes towards </a:t>
            </a:r>
            <a:r>
              <a:rPr lang="en-ZA" dirty="0" smtClean="0">
                <a:solidFill>
                  <a:schemeClr val="bg1"/>
                </a:solidFill>
                <a:cs typeface="Aharoni" panose="02010803020104030203" pitchFamily="2" charset="-79"/>
              </a:rPr>
              <a:t>contextualised </a:t>
            </a:r>
            <a:r>
              <a:rPr lang="en-ZA" dirty="0">
                <a:solidFill>
                  <a:schemeClr val="bg1"/>
                </a:solidFill>
                <a:cs typeface="Aharoni" panose="02010803020104030203" pitchFamily="2" charset="-79"/>
              </a:rPr>
              <a:t>learning and the gender divide in CS</a:t>
            </a:r>
          </a:p>
          <a:p>
            <a:r>
              <a:rPr lang="en-ZA" dirty="0" smtClean="0">
                <a:solidFill>
                  <a:schemeClr val="bg1"/>
                </a:solidFill>
                <a:cs typeface="Aharoni" panose="02010803020104030203" pitchFamily="2" charset="-79"/>
              </a:rPr>
              <a:t>Run </a:t>
            </a:r>
            <a:r>
              <a:rPr lang="en-ZA" dirty="0" smtClean="0">
                <a:solidFill>
                  <a:schemeClr val="bg1"/>
                </a:solidFill>
                <a:cs typeface="Aharoni" panose="02010803020104030203" pitchFamily="2" charset="-79"/>
              </a:rPr>
              <a:t>throughout the CS and IS department </a:t>
            </a:r>
          </a:p>
          <a:p>
            <a:r>
              <a:rPr lang="en-ZA" dirty="0" smtClean="0">
                <a:solidFill>
                  <a:schemeClr val="bg1"/>
                </a:solidFill>
                <a:cs typeface="Aharoni" panose="02010803020104030203" pitchFamily="2" charset="-79"/>
              </a:rPr>
              <a:t>Students and lecturers</a:t>
            </a:r>
          </a:p>
          <a:p>
            <a:r>
              <a:rPr lang="en-ZA" dirty="0" smtClean="0">
                <a:solidFill>
                  <a:schemeClr val="bg1"/>
                </a:solidFill>
                <a:cs typeface="Aharoni" panose="02010803020104030203" pitchFamily="2" charset="-79"/>
              </a:rPr>
              <a:t>54 participants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  <a:cs typeface="Aharoni" panose="02010803020104030203" pitchFamily="2" charset="-79"/>
              </a:rPr>
              <a:t>18 females and 36 </a:t>
            </a:r>
            <a:r>
              <a:rPr lang="en-ZA" dirty="0" smtClean="0">
                <a:solidFill>
                  <a:schemeClr val="bg1"/>
                </a:solidFill>
                <a:cs typeface="Aharoni" panose="02010803020104030203" pitchFamily="2" charset="-79"/>
              </a:rPr>
              <a:t>males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6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103618"/>
              </p:ext>
            </p:extLst>
          </p:nvPr>
        </p:nvGraphicFramePr>
        <p:xfrm>
          <a:off x="152400" y="980420"/>
          <a:ext cx="4724400" cy="587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392285662"/>
              </p:ext>
            </p:extLst>
          </p:nvPr>
        </p:nvGraphicFramePr>
        <p:xfrm>
          <a:off x="4191000" y="1132820"/>
          <a:ext cx="4724400" cy="572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38200" y="4572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 smtClean="0">
                <a:solidFill>
                  <a:schemeClr val="bg1"/>
                </a:solidFill>
              </a:rPr>
              <a:t>Is the relevance of CS explained in lectures?</a:t>
            </a:r>
            <a:endParaRPr lang="en-Z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679920"/>
              </p:ext>
            </p:extLst>
          </p:nvPr>
        </p:nvGraphicFramePr>
        <p:xfrm>
          <a:off x="152400" y="1447800"/>
          <a:ext cx="4572000" cy="542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304801"/>
            <a:ext cx="8305799" cy="6172200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752128671"/>
              </p:ext>
            </p:extLst>
          </p:nvPr>
        </p:nvGraphicFramePr>
        <p:xfrm>
          <a:off x="3962400" y="1524000"/>
          <a:ext cx="5029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38200" y="4572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 smtClean="0">
                <a:solidFill>
                  <a:schemeClr val="bg1"/>
                </a:solidFill>
              </a:rPr>
              <a:t>Do you think the way CS is examined is biased towards a highly abstract and theoretical mode of thinking?</a:t>
            </a:r>
            <a:endParaRPr lang="en-Z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</TotalTime>
  <Words>422</Words>
  <Application>Microsoft Office PowerPoint</Application>
  <PresentationFormat>On-screen Show (4:3)</PresentationFormat>
  <Paragraphs>99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MingLiU_HKSCS-ExtB</vt:lpstr>
      <vt:lpstr>MingLiU-ExtB</vt:lpstr>
      <vt:lpstr>MS PGothic</vt:lpstr>
      <vt:lpstr>PMingLiU-ExtB</vt:lpstr>
      <vt:lpstr>Adobe Fangsong Std R</vt:lpstr>
      <vt:lpstr>Adobe Gothic Std B</vt:lpstr>
      <vt:lpstr>Aharoni</vt:lpstr>
      <vt:lpstr>Algerian</vt:lpstr>
      <vt:lpstr>Arial</vt:lpstr>
      <vt:lpstr>Calibri</vt:lpstr>
      <vt:lpstr>Modern No. 20</vt:lpstr>
      <vt:lpstr>Neo Sans Intel Medium</vt:lpstr>
      <vt:lpstr>Nueva Std</vt:lpstr>
      <vt:lpstr>Orator Std</vt:lpstr>
      <vt:lpstr>Papyrus</vt:lpstr>
      <vt:lpstr>Poor Richard</vt:lpstr>
      <vt:lpstr>Segoe Script</vt:lpstr>
      <vt:lpstr>Times New Roman</vt:lpstr>
      <vt:lpstr>Vivaldi</vt:lpstr>
      <vt:lpstr>Wide Latin</vt:lpstr>
      <vt:lpstr>Office Theme</vt:lpstr>
      <vt:lpstr>Exploring the benefits of contextualised learning in  Computer Science</vt:lpstr>
      <vt:lpstr>Overview</vt:lpstr>
      <vt:lpstr>The problem</vt:lpstr>
      <vt:lpstr>Main Objective</vt:lpstr>
      <vt:lpstr>What I have done thus far?</vt:lpstr>
      <vt:lpstr>Literature Review</vt:lpstr>
      <vt:lpstr>Survey</vt:lpstr>
      <vt:lpstr>PowerPoint Presentation</vt:lpstr>
      <vt:lpstr>PowerPoint Presentation</vt:lpstr>
      <vt:lpstr>Other interesting findings</vt:lpstr>
      <vt:lpstr>Game development</vt:lpstr>
      <vt:lpstr>Game development</vt:lpstr>
      <vt:lpstr>Game development</vt:lpstr>
      <vt:lpstr>Game development</vt:lpstr>
      <vt:lpstr>Problems I have encountered</vt:lpstr>
      <vt:lpstr>What is left to do...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MIKHA ZEFFERTT</dc:creator>
  <cp:lastModifiedBy>Mikha</cp:lastModifiedBy>
  <cp:revision>35</cp:revision>
  <dcterms:created xsi:type="dcterms:W3CDTF">2014-07-23T07:50:06Z</dcterms:created>
  <dcterms:modified xsi:type="dcterms:W3CDTF">2014-07-29T06:37:51Z</dcterms:modified>
</cp:coreProperties>
</file>